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2a7091c058a484a" /><Relationship Type="http://schemas.openxmlformats.org/officeDocument/2006/relationships/extended-properties" Target="/docProps/app.xml" Id="R19132a68aeb9435b" /><Relationship Type="http://schemas.openxmlformats.org/officeDocument/2006/relationships/officeDocument" Target="/ppt/presentation.xml" Id="R291b5ee8b29f451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7f68c6fc3534b34"/>
  </p:sldMasterIdLst>
  <p:notesMasterIdLst>
    <p:notesMasterId xmlns:r="http://schemas.openxmlformats.org/officeDocument/2006/relationships" r:id="R1cb057421e1b43cb"/>
  </p:notesMasterIdLst>
  <p:sldIdLst>
    <p:sldId xmlns:r="http://schemas.openxmlformats.org/officeDocument/2006/relationships" id="256" r:id="Rd998e5e8887f4ff4"/>
    <p:sldId xmlns:r="http://schemas.openxmlformats.org/officeDocument/2006/relationships" id="257" r:id="R5c4ed7cf62a14c70"/>
    <p:sldId xmlns:r="http://schemas.openxmlformats.org/officeDocument/2006/relationships" id="258" r:id="Rd194279fd18b4fe7"/>
    <p:sldId xmlns:r="http://schemas.openxmlformats.org/officeDocument/2006/relationships" id="259" r:id="R691f56dca91b4067"/>
    <p:sldId xmlns:r="http://schemas.openxmlformats.org/officeDocument/2006/relationships" id="260" r:id="Re201332cf44247d9"/>
    <p:sldId xmlns:r="http://schemas.openxmlformats.org/officeDocument/2006/relationships" id="261" r:id="R76864efb071f4f9d"/>
    <p:sldId xmlns:r="http://schemas.openxmlformats.org/officeDocument/2006/relationships" id="262" r:id="R918ce0529e9541c6"/>
    <p:sldId xmlns:r="http://schemas.openxmlformats.org/officeDocument/2006/relationships" id="263" r:id="Rc58296f052c04ee2"/>
    <p:sldId xmlns:r="http://schemas.openxmlformats.org/officeDocument/2006/relationships" id="264" r:id="Rfa19e7da90ad4ac5"/>
    <p:sldId xmlns:r="http://schemas.openxmlformats.org/officeDocument/2006/relationships" id="265" r:id="R8ecf9ddc8ca54ad1"/>
    <p:sldId xmlns:r="http://schemas.openxmlformats.org/officeDocument/2006/relationships" id="266" r:id="R072c1a75d4174eeb"/>
    <p:sldId xmlns:r="http://schemas.openxmlformats.org/officeDocument/2006/relationships" id="267" r:id="R06f6098c0e364ca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 snapToObjects="1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3efe7134ba44199" /><Relationship Type="http://schemas.openxmlformats.org/officeDocument/2006/relationships/slideMaster" Target="/ppt/slideMasters/slideMaster1.xml" Id="R67f68c6fc3534b34" /><Relationship Type="http://schemas.openxmlformats.org/officeDocument/2006/relationships/notesMaster" Target="/ppt/notesMasters/notesMaster1.xml" Id="R1cb057421e1b43cb" /><Relationship Type="http://schemas.openxmlformats.org/officeDocument/2006/relationships/presProps" Target="/ppt/presProps.xml" Id="R6ec982d4e11c442b" /><Relationship Type="http://schemas.openxmlformats.org/officeDocument/2006/relationships/viewProps" Target="/ppt/viewProps.xml" Id="R5f768a22326e412e" /><Relationship Type="http://schemas.openxmlformats.org/officeDocument/2006/relationships/tableStyles" Target="/ppt/tableStyles.xml" Id="R7b68480097c84839" /><Relationship Type="http://schemas.openxmlformats.org/officeDocument/2006/relationships/slide" Target="/ppt/slides/slide1.xml" Id="Rd998e5e8887f4ff4" /><Relationship Type="http://schemas.openxmlformats.org/officeDocument/2006/relationships/slide" Target="/ppt/slides/slide2.xml" Id="R5c4ed7cf62a14c70" /><Relationship Type="http://schemas.openxmlformats.org/officeDocument/2006/relationships/slide" Target="/ppt/slides/slide3.xml" Id="Rd194279fd18b4fe7" /><Relationship Type="http://schemas.openxmlformats.org/officeDocument/2006/relationships/slide" Target="/ppt/slides/slide4.xml" Id="R691f56dca91b4067" /><Relationship Type="http://schemas.openxmlformats.org/officeDocument/2006/relationships/slide" Target="/ppt/slides/slide5.xml" Id="Re201332cf44247d9" /><Relationship Type="http://schemas.openxmlformats.org/officeDocument/2006/relationships/slide" Target="/ppt/slides/slide6.xml" Id="R76864efb071f4f9d" /><Relationship Type="http://schemas.openxmlformats.org/officeDocument/2006/relationships/slide" Target="/ppt/slides/slide7.xml" Id="R918ce0529e9541c6" /><Relationship Type="http://schemas.openxmlformats.org/officeDocument/2006/relationships/slide" Target="/ppt/slides/slide8.xml" Id="Rc58296f052c04ee2" /><Relationship Type="http://schemas.openxmlformats.org/officeDocument/2006/relationships/slide" Target="/ppt/slides/slide9.xml" Id="Rfa19e7da90ad4ac5" /><Relationship Type="http://schemas.openxmlformats.org/officeDocument/2006/relationships/slide" Target="/ppt/slides/slide10.xml" Id="R8ecf9ddc8ca54ad1" /><Relationship Type="http://schemas.openxmlformats.org/officeDocument/2006/relationships/slide" Target="/ppt/slides/slide11.xml" Id="R072c1a75d4174eeb" /><Relationship Type="http://schemas.openxmlformats.org/officeDocument/2006/relationships/slide" Target="/ppt/slides/slide12.xml" Id="R06f6098c0e364ca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f85c7aa44be4dc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c89aad2df5d4cad" /><Relationship Type="http://schemas.openxmlformats.org/officeDocument/2006/relationships/notesMaster" Target="/ppt/notesMasters/notesMaster1.xml" Id="R34c7e8a7805845f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0999ab873144982" /><Relationship Type="http://schemas.openxmlformats.org/officeDocument/2006/relationships/notesMaster" Target="/ppt/notesMasters/notesMaster1.xml" Id="Rfc1a50188d4848e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cacf02d4443406c" /><Relationship Type="http://schemas.openxmlformats.org/officeDocument/2006/relationships/notesMaster" Target="/ppt/notesMasters/notesMaster1.xml" Id="R1ad260d86398430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a7f7304181f4d9a" /><Relationship Type="http://schemas.openxmlformats.org/officeDocument/2006/relationships/notesMaster" Target="/ppt/notesMasters/notesMaster1.xml" Id="R02c2acda7e504a1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73759e3e6bb4c07" /><Relationship Type="http://schemas.openxmlformats.org/officeDocument/2006/relationships/notesMaster" Target="/ppt/notesMasters/notesMaster1.xml" Id="Rb9d92e0be12e49b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c62063ef3904b1f" /><Relationship Type="http://schemas.openxmlformats.org/officeDocument/2006/relationships/notesMaster" Target="/ppt/notesMasters/notesMaster1.xml" Id="Rb4f2b53a882d40c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fb1e8df533b4ed4" /><Relationship Type="http://schemas.openxmlformats.org/officeDocument/2006/relationships/notesMaster" Target="/ppt/notesMasters/notesMaster1.xml" Id="Raa26753bf6384c1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8e63a6ac43145f6" /><Relationship Type="http://schemas.openxmlformats.org/officeDocument/2006/relationships/notesMaster" Target="/ppt/notesMasters/notesMaster1.xml" Id="Re70ea39d3faf451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b9bfa2a13724a6e" /><Relationship Type="http://schemas.openxmlformats.org/officeDocument/2006/relationships/notesMaster" Target="/ppt/notesMasters/notesMaster1.xml" Id="R84e08b732e4444d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b6ce4b8d45b43f8" /><Relationship Type="http://schemas.openxmlformats.org/officeDocument/2006/relationships/notesMaster" Target="/ppt/notesMasters/notesMaster1.xml" Id="R7f8a98e61a20410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1cb0236fa2145f3" /><Relationship Type="http://schemas.openxmlformats.org/officeDocument/2006/relationships/notesMaster" Target="/ppt/notesMasters/notesMaster1.xml" Id="Re2528714d2014072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51ac0895ae0d48fe" /><Relationship Type="http://schemas.openxmlformats.org/officeDocument/2006/relationships/notesMaster" Target="/ppt/notesMasters/notesMaster1.xml" Id="Rb546e748b0f54c8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e53b1b4ed7743ff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c1d32aaf05e4cab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46718156d36430b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78c7be005fd45d6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6be0f0c714841fe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8d0d0e644654d86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b703a6cd58f4f84" /></Relationships>
</file>

<file path=ppt/slideLayouts/_rels/slideLayout8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fddcee03de94f94" /></Relationships>
</file>

<file path=ppt/slideLayouts/_rels/slideLayout9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b52d7fb5e0b49d0" /></Relationships>
</file>

<file path=ppt/slideLayouts/_rels/slideLayout10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90bff0b173749c2" /></Relationships>
</file>

<file path=ppt/slideLayouts/_rels/slideLayout1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009c3c4c014440d" /></Relationships>
</file>

<file path=ppt/slideLayouts/slideLayout1.xml><?xml version="1.0" encoding="utf-8"?>
<p:sldLayout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84A16AB1-F60E-4DA9-B428-7D7DD7AFBD68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685800" y="2130425"/>
            <a:ext cx="7772400" cy="1470025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5276B54C-1DFA-4A17-A2E2-7D0D5EEBD6EE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371600" y="3886200"/>
            <a:ext cx="6400800" cy="1752600"/>
          </a:xfrm>
        </p:spPr>
        <p:txBody>
          <a:bodyPr xmlns:a="http://schemas.openxmlformats.org/drawingml/2006/main"/>
          <a:lstStyle xmlns:a="http://schemas.openxmlformats.org/drawingml/2006/main"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r>
              <a:t>Click to edit Master subtitle style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480DF0AC-A0CB-4F66-B071-AB362853B9C8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10/4/26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FFE9E7D5-1BD0-45D0-A702-2861FE097038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D3BF3474-0D35-4513-B2F4-5418E602E9D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2.xml><?xml version="1.0" encoding="utf-8"?>
<p:sldLayout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95015BE7-F692-4C0F-ABA5-46894810F45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AFA6E67F-D257-4A29-B57C-AC73F3CB79B8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ED7732D9-704B-4973-A6E3-DF4435E68781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10/4/26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1E6547E0-117E-4834-BC76-6BC7452D7F31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CF183B2D-5032-4D51-B99B-CC770752C4D9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3.xml><?xml version="1.0" encoding="utf-8"?>
<p:sldLayout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92AB33C5-C8BA-418D-8B72-AF1A031B686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22313" y="4406900"/>
            <a:ext cx="7772400" cy="1362075"/>
          </a:xfrm>
        </p:spPr>
        <p:txBody>
          <a:bodyPr xmlns:a="http://schemas.openxmlformats.org/drawingml/2006/main" anchor="t"/>
          <a:lstStyle xmlns:a="http://schemas.openxmlformats.org/drawingml/2006/main">
            <a:lvl1pPr algn="l">
              <a:buNone/>
              <a:defRPr sz="4000" b="1" cap="all"/>
            </a:lvl1pPr>
          </a:lstStyle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C523D28F-0328-4DEB-B048-44C4F7DF3C5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22313" y="2906713"/>
            <a:ext cx="7772400" cy="1500187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6B8B2BAE-9255-4A2F-B0B3-514CCF8A3AD7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10/4/26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11C5BFC9-ED5F-4B27-B51D-3DA5CFC36046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426C7736-E59C-41BB-911C-3CEC6F4B4A7D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4.xml><?xml version="1.0" encoding="utf-8"?>
<p:sldLayout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663FC5C2-7148-4700-BEA0-699EB5736CD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EF5ABC2A-4A17-451A-B9D7-609DE3E01E29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457200" y="1600200"/>
            <a:ext cx="40386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2EB0D528-1C50-40BB-918F-B8B0A1335A20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648200" y="1600200"/>
            <a:ext cx="40386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BE5855A7-6924-44EA-BB04-16334855758E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10/4/26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94285056-9868-492B-ABFE-B9817B272FE5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4732B9BD-2A22-4D6B-BF9B-02C0BD9DFE9C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5.xml><?xml version="1.0" encoding="utf-8"?>
<p:sldLayout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1D626462-EECF-474A-9CB3-C04A8F5FDC8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>
            <a:lvl1pPr>
              <a:buNone/>
              <a:defRPr/>
            </a:lvl1pPr>
          </a:lstStyle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3C418848-7D53-4D89-91B1-719685C0033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535113"/>
            <a:ext cx="4040188" cy="63976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F9DCDB87-BAD5-4FE8-827F-5297DEFBD2FE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57200" y="2174875"/>
            <a:ext cx="4040188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5" name="Text Placeholder 4">
            <a:extLst xmlns:a="http://schemas.openxmlformats.org/drawingml/2006/main">
              <a:ext uri="{FF2B5EF4-FFF2-40B4-BE49-F238E27FC236}">
                <a16:creationId xmlns:a16="http://schemas.microsoft.com/office/drawing/2014/main" id="{CE2FF1B6-ED02-4249-A360-D18343CD13AA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4645025" y="1535113"/>
            <a:ext cx="4041775" cy="63976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 xmlns:a="http://schemas.openxmlformats.org/drawingml/2006/main">
              <a:ext uri="{FF2B5EF4-FFF2-40B4-BE49-F238E27FC236}">
                <a16:creationId xmlns:a16="http://schemas.microsoft.com/office/drawing/2014/main" id="{1A215966-7BDE-4C08-8BAE-92E1966EB61C}"/>
              </a:ext>
            </a:extLst>
          </p:cNvPr>
          <p:cNvSpPr>
            <a:spLocks xmlns:a="http://schemas.openxmlformats.org/drawingml/2006/main" noGrp="1"/>
          </p:cNvSpPr>
          <p:nvPr>
            <p:ph idx="4"/>
          </p:nvPr>
        </p:nvSpPr>
        <p:spPr>
          <a:xfrm xmlns:a="http://schemas.openxmlformats.org/drawingml/2006/main">
            <a:off x="4645025" y="2174875"/>
            <a:ext cx="4041775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7" name="Date Placeholder 6">
            <a:extLst xmlns:a="http://schemas.openxmlformats.org/drawingml/2006/main">
              <a:ext uri="{FF2B5EF4-FFF2-40B4-BE49-F238E27FC236}">
                <a16:creationId xmlns:a16="http://schemas.microsoft.com/office/drawing/2014/main" id="{8EE8870D-B5DD-446A-95B3-FFA2DE0D031B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10/4/26</a:t>
            </a:fld>
            <a:endParaRPr/>
          </a:p>
        </p:txBody>
      </p:sp>
      <p:sp>
        <p:nvSpPr>
          <p:cNvPr id="8" name="Footer Placeholder 7">
            <a:extLst xmlns:a="http://schemas.openxmlformats.org/drawingml/2006/main">
              <a:ext uri="{FF2B5EF4-FFF2-40B4-BE49-F238E27FC236}">
                <a16:creationId xmlns:a16="http://schemas.microsoft.com/office/drawing/2014/main" id="{35C7198B-9737-49C5-ADE4-1433CF66EF3E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Slide Number Placeholder 8">
            <a:extLst xmlns:a="http://schemas.openxmlformats.org/drawingml/2006/main">
              <a:ext uri="{FF2B5EF4-FFF2-40B4-BE49-F238E27FC236}">
                <a16:creationId xmlns:a16="http://schemas.microsoft.com/office/drawing/2014/main" id="{E2B721E1-B8BA-4512-9DCA-5CE6DCE11FA7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6.xml><?xml version="1.0" encoding="utf-8"?>
<p:sldLayout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871FB778-8E9E-4BAC-B4C0-6CCE86871BB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Date Placeholder 2">
            <a:extLst xmlns:a="http://schemas.openxmlformats.org/drawingml/2006/main">
              <a:ext uri="{FF2B5EF4-FFF2-40B4-BE49-F238E27FC236}">
                <a16:creationId xmlns:a16="http://schemas.microsoft.com/office/drawing/2014/main" id="{5FCC73F4-7A3C-41D9-ABAE-254466888B76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10/4/26</a:t>
            </a:fld>
            <a:endParaRPr/>
          </a:p>
        </p:txBody>
      </p:sp>
      <p:sp>
        <p:nvSpPr>
          <p:cNvPr id="4" name="Footer Placeholder 3">
            <a:extLst xmlns:a="http://schemas.openxmlformats.org/drawingml/2006/main">
              <a:ext uri="{FF2B5EF4-FFF2-40B4-BE49-F238E27FC236}">
                <a16:creationId xmlns:a16="http://schemas.microsoft.com/office/drawing/2014/main" id="{78D3E49A-EE82-45CC-949D-9089AAB25093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Slide Number Placeholder 4">
            <a:extLst xmlns:a="http://schemas.openxmlformats.org/drawingml/2006/main">
              <a:ext uri="{FF2B5EF4-FFF2-40B4-BE49-F238E27FC236}">
                <a16:creationId xmlns:a16="http://schemas.microsoft.com/office/drawing/2014/main" id="{9D9E21B3-F9DE-4303-A8A8-F72F6A4D4E6A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7.xml><?xml version="1.0" encoding="utf-8"?>
<p:sldLayout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Date Placeholder 1">
            <a:extLst xmlns:a="http://schemas.openxmlformats.org/drawingml/2006/main">
              <a:ext uri="{FF2B5EF4-FFF2-40B4-BE49-F238E27FC236}">
                <a16:creationId xmlns:a16="http://schemas.microsoft.com/office/drawing/2014/main" id="{F7620D24-0FFB-4091-83F0-69F4F616298F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10/4/26</a:t>
            </a:fld>
            <a:endParaRPr/>
          </a:p>
        </p:txBody>
      </p:sp>
      <p:sp>
        <p:nvSpPr>
          <p:cNvPr id="3" name="Footer Placeholder 2">
            <a:extLst xmlns:a="http://schemas.openxmlformats.org/drawingml/2006/main">
              <a:ext uri="{FF2B5EF4-FFF2-40B4-BE49-F238E27FC236}">
                <a16:creationId xmlns:a16="http://schemas.microsoft.com/office/drawing/2014/main" id="{D64BBA7D-59E0-4226-98FD-89FD0B7CE4F5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>
            <a:extLst xmlns:a="http://schemas.openxmlformats.org/drawingml/2006/main">
              <a:ext uri="{FF2B5EF4-FFF2-40B4-BE49-F238E27FC236}">
                <a16:creationId xmlns:a16="http://schemas.microsoft.com/office/drawing/2014/main" id="{7A1A33EF-498F-4384-A55E-F81309273DF3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8.xml><?xml version="1.0" encoding="utf-8"?>
<p:sldLayout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37FC272E-8FF5-4D10-B7EE-9619D076991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3050"/>
            <a:ext cx="3008313" cy="1162050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000" b="1"/>
            </a:lvl1pPr>
          </a:lstStyle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CEE2DD1C-AB15-4347-9FB9-E4F3312F6C72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3575050" y="273050"/>
            <a:ext cx="5111750" cy="585311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0332837C-D128-42CA-9555-246F8BF64FEB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57200" y="1435100"/>
            <a:ext cx="3008313" cy="4691063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7CFDFC57-6673-4DE4-987C-68C327FEE077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10/4/26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D8B17019-227E-4481-AAF8-E520E9AF02A7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7311F9E2-6F76-4369-8F08-7167B4BE8E7A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9.xml><?xml version="1.0" encoding="utf-8"?>
<p:sldLayout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6A1C4E90-FFD4-4438-904E-1F41540A1F4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792288" y="4800600"/>
            <a:ext cx="5486400" cy="566738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000" b="1"/>
            </a:lvl1pPr>
          </a:lstStyle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Picture Placeholder 2">
            <a:extLst xmlns:a="http://schemas.openxmlformats.org/drawingml/2006/main">
              <a:ext uri="{FF2B5EF4-FFF2-40B4-BE49-F238E27FC236}">
                <a16:creationId xmlns:a16="http://schemas.microsoft.com/office/drawing/2014/main" id="{2808598D-3C7C-4A7C-9720-38CA08A16BA7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1792288" y="612775"/>
            <a:ext cx="5486400" cy="4114800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 xmlns:a="http://schemas.openxmlformats.org/drawingml/2006/main"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1622A3F4-4858-4531-907F-648C379FE349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1792288" y="5367338"/>
            <a:ext cx="5486400" cy="804862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37B775B2-BC77-4A9B-B1C2-8CF5355995F6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10/4/26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B27B7E64-146E-4D5F-9FA9-C851EAC37F9F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91067276-6DDD-43A6-909A-916D4267DEBF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10.xml><?xml version="1.0" encoding="utf-8"?>
<p:sldLayout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AF13CA84-0244-4A61-B9D2-1D0CC10F9E2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93CB37CB-E1D4-4141-AAB8-16DC115F4B8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990926C0-F8AA-455C-A032-BAEBADE666C0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10/4/26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62DB22F9-D987-492A-A030-39BC4ED01A17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DC8A65D8-BBCC-42D0-820D-7F4F09CDA529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11.xml><?xml version="1.0" encoding="utf-8"?>
<p:sldLayout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Vertical Title 1">
            <a:extLst xmlns:a="http://schemas.openxmlformats.org/drawingml/2006/main">
              <a:ext uri="{FF2B5EF4-FFF2-40B4-BE49-F238E27FC236}">
                <a16:creationId xmlns:a16="http://schemas.microsoft.com/office/drawing/2014/main" id="{2EE3A176-8E37-4618-96F9-E5E2DD3B8B5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29400" y="274638"/>
            <a:ext cx="20574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5B3E65A1-AE8C-4AE1-81BB-5723325FE67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274638"/>
            <a:ext cx="60198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1C0402E8-8969-48CF-95D6-8FDD47ACFDE8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10/4/26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DAC6B7D2-9EDD-4486-B2A5-178C07A232B3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811998E4-CFEA-4428-ADE8-8ABA728DCC84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0ac1e61616c426b" /><Relationship Type="http://schemas.openxmlformats.org/officeDocument/2006/relationships/slideLayout" Target="/ppt/slideLayouts/slideLayout1.xml" Id="R1c33f1a5802c498a" /><Relationship Type="http://schemas.openxmlformats.org/officeDocument/2006/relationships/slideLayout" Target="/ppt/slideLayouts/slideLayout2.xml" Id="R08a82125509b44e0" /><Relationship Type="http://schemas.openxmlformats.org/officeDocument/2006/relationships/slideLayout" Target="/ppt/slideLayouts/slideLayout3.xml" Id="R8dc9e953b501440e" /><Relationship Type="http://schemas.openxmlformats.org/officeDocument/2006/relationships/slideLayout" Target="/ppt/slideLayouts/slideLayout4.xml" Id="R124f1004cf3e4b69" /><Relationship Type="http://schemas.openxmlformats.org/officeDocument/2006/relationships/slideLayout" Target="/ppt/slideLayouts/slideLayout5.xml" Id="Rbd4d26d738ba455f" /><Relationship Type="http://schemas.openxmlformats.org/officeDocument/2006/relationships/slideLayout" Target="/ppt/slideLayouts/slideLayout6.xml" Id="R0b7790fb659e486d" /><Relationship Type="http://schemas.openxmlformats.org/officeDocument/2006/relationships/slideLayout" Target="/ppt/slideLayouts/slideLayout7.xml" Id="R7516cec70c054714" /><Relationship Type="http://schemas.openxmlformats.org/officeDocument/2006/relationships/slideLayout" Target="/ppt/slideLayouts/slideLayout8.xml" Id="R533825e21f474bff" /><Relationship Type="http://schemas.openxmlformats.org/officeDocument/2006/relationships/slideLayout" Target="/ppt/slideLayouts/slideLayout9.xml" Id="R5d1f116bd91a4aef" /><Relationship Type="http://schemas.openxmlformats.org/officeDocument/2006/relationships/slideLayout" Target="/ppt/slideLayouts/slideLayout10.xml" Id="R17f75fcca2e54cd2" /><Relationship Type="http://schemas.openxmlformats.org/officeDocument/2006/relationships/slideLayout" Target="/ppt/slideLayouts/slideLayout11.xml" Id="R1ccbc5738b7f4008" /></Relationships>
</file>

<file path=ppt/slideMasters/slideMaster1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F60B87E6-5F4A-48D8-9BCA-E7C58BAA10B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4638"/>
            <a:ext cx="8229600" cy="1143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/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9388817B-FDE2-477F-A8E6-E91B65BE91B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600200"/>
            <a:ext cx="8229600" cy="452596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D51FCB87-0B6E-48F2-9482-7ECA71D1DC41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5BCAD085-E8A6-8845-BD4E-CB4CCA059FC4}" type="datetimeFigureOut">
              <a:t>10/4/26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22F13166-20A1-46F5-B27C-7F7DE40BF753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ct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8B2ABAC0-C502-4EE6-94EC-E04374141878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c33f1a5802c498a"/>
    <p:sldLayoutId xmlns:r="http://schemas.openxmlformats.org/officeDocument/2006/relationships" id="2147483650" r:id="R08a82125509b44e0"/>
    <p:sldLayoutId xmlns:r="http://schemas.openxmlformats.org/officeDocument/2006/relationships" id="2147483651" r:id="R8dc9e953b501440e"/>
    <p:sldLayoutId xmlns:r="http://schemas.openxmlformats.org/officeDocument/2006/relationships" id="2147483652" r:id="R124f1004cf3e4b69"/>
    <p:sldLayoutId xmlns:r="http://schemas.openxmlformats.org/officeDocument/2006/relationships" id="2147483653" r:id="Rbd4d26d738ba455f"/>
    <p:sldLayoutId xmlns:r="http://schemas.openxmlformats.org/officeDocument/2006/relationships" id="2147483654" r:id="R0b7790fb659e486d"/>
    <p:sldLayoutId xmlns:r="http://schemas.openxmlformats.org/officeDocument/2006/relationships" id="2147483655" r:id="R7516cec70c054714"/>
    <p:sldLayoutId xmlns:r="http://schemas.openxmlformats.org/officeDocument/2006/relationships" id="2147483656" r:id="R533825e21f474bff"/>
    <p:sldLayoutId xmlns:r="http://schemas.openxmlformats.org/officeDocument/2006/relationships" id="2147483657" r:id="R5d1f116bd91a4aef"/>
    <p:sldLayoutId xmlns:r="http://schemas.openxmlformats.org/officeDocument/2006/relationships" id="2147483658" r:id="R17f75fcca2e54cd2"/>
    <p:sldLayoutId xmlns:r="http://schemas.openxmlformats.org/officeDocument/2006/relationships" id="2147483659" r:id="R1ccbc5738b7f4008"/>
  </p:sldLayoutIdLst>
  <p:txStyles>
    <p:titleStyle>
      <a:lvl1pPr xmlns:a="http://schemas.openxmlformats.org/drawingml/2006/main" algn="ctr" defTabSz="4572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342900" indent="-342900" algn="l" defTabSz="4572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742950" indent="-285750" algn="l" defTabSz="4572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4572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4572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4572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1bc80833a03d4849" /><Relationship Type="http://schemas.openxmlformats.org/officeDocument/2006/relationships/image" Target="/ppt/media/image.png" Id="R801847191a1145be" /><Relationship Type="http://schemas.openxmlformats.org/officeDocument/2006/relationships/image" Target="/ppt/media/image2.png" Id="Rec0c0f361328480a" /><Relationship Type="http://schemas.openxmlformats.org/officeDocument/2006/relationships/notesSlide" Target="/ppt/notesSlides/notesSlide1.xml" Id="R3804cfc8af5a487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2b812bb174de4411" /><Relationship Type="http://schemas.openxmlformats.org/officeDocument/2006/relationships/image" Target="/ppt/media/image.png" Id="R808076a2b6f942bc" /><Relationship Type="http://schemas.openxmlformats.org/officeDocument/2006/relationships/notesSlide" Target="/ppt/notesSlides/notesSlide2.xml" Id="Rc5c31d0b2b2a47e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d87efd1038e2487d" /><Relationship Type="http://schemas.openxmlformats.org/officeDocument/2006/relationships/image" Target="/ppt/media/image.png" Id="R87ff09ee23ec4131" /><Relationship Type="http://schemas.openxmlformats.org/officeDocument/2006/relationships/notesSlide" Target="/ppt/notesSlides/notesSlide3.xml" Id="R79130ebfa2a145b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d9d6c8909bef4702" /><Relationship Type="http://schemas.openxmlformats.org/officeDocument/2006/relationships/image" Target="/ppt/media/image.png" Id="R020ce3b3b4e443a2" /><Relationship Type="http://schemas.openxmlformats.org/officeDocument/2006/relationships/notesSlide" Target="/ppt/notesSlides/notesSlide4.xml" Id="R86244100c166422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c1f7c30b7bc74fb0" /><Relationship Type="http://schemas.openxmlformats.org/officeDocument/2006/relationships/image" Target="/ppt/media/image.png" Id="R027abd33a3694518" /><Relationship Type="http://schemas.openxmlformats.org/officeDocument/2006/relationships/notesSlide" Target="/ppt/notesSlides/notesSlide5.xml" Id="Rdc2d2ddbda9040a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0bf895edac7d4870" /><Relationship Type="http://schemas.openxmlformats.org/officeDocument/2006/relationships/image" Target="/ppt/media/image.png" Id="R11c982ed9c064f5e" /><Relationship Type="http://schemas.openxmlformats.org/officeDocument/2006/relationships/notesSlide" Target="/ppt/notesSlides/notesSlide6.xml" Id="R6d383641a6c9475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ed5deef8028b408a" /><Relationship Type="http://schemas.openxmlformats.org/officeDocument/2006/relationships/image" Target="/ppt/media/image.png" Id="Refb297bf16ca41cc" /><Relationship Type="http://schemas.openxmlformats.org/officeDocument/2006/relationships/notesSlide" Target="/ppt/notesSlides/notesSlide7.xml" Id="R11271db77737486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4714380f4f854b2b" /><Relationship Type="http://schemas.openxmlformats.org/officeDocument/2006/relationships/image" Target="/ppt/media/image.png" Id="R46152f68821b42c9" /><Relationship Type="http://schemas.openxmlformats.org/officeDocument/2006/relationships/notesSlide" Target="/ppt/notesSlides/notesSlide8.xml" Id="R85b1e25171d2477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9f5870209b014ae0" /><Relationship Type="http://schemas.openxmlformats.org/officeDocument/2006/relationships/image" Target="/ppt/media/image.png" Id="R12cc54db72bb47e9" /><Relationship Type="http://schemas.openxmlformats.org/officeDocument/2006/relationships/notesSlide" Target="/ppt/notesSlides/notesSlide9.xml" Id="Re9bfb505e96640f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14c1ef279e04455f" /><Relationship Type="http://schemas.openxmlformats.org/officeDocument/2006/relationships/image" Target="/ppt/media/image.png" Id="R7ebb2496fb884c7e" /><Relationship Type="http://schemas.openxmlformats.org/officeDocument/2006/relationships/notesSlide" Target="/ppt/notesSlides/notesSlide10.xml" Id="R8d0dda8370eb4cf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5a8b22191cca4d05" /><Relationship Type="http://schemas.openxmlformats.org/officeDocument/2006/relationships/image" Target="/ppt/media/image.png" Id="R1eb9daddb3fa4662" /><Relationship Type="http://schemas.openxmlformats.org/officeDocument/2006/relationships/notesSlide" Target="/ppt/notesSlides/notesSlide11.xml" Id="Rcf1ed34e1aa74f3e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2f0afa0666f14a5c" /><Relationship Type="http://schemas.openxmlformats.org/officeDocument/2006/relationships/image" Target="/ppt/media/image.png" Id="R907e2ca558a84c76" /><Relationship Type="http://schemas.openxmlformats.org/officeDocument/2006/relationships/image" Target="/ppt/media/image2.png" Id="R46544cdd24cd4d10" /><Relationship Type="http://schemas.openxmlformats.org/officeDocument/2006/relationships/notesSlide" Target="/ppt/notesSlides/notesSlide12.xml" Id="Rf6e2c27804d04f1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7344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2144AD03-48FA-4C75-BB29-D38E81F22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3449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0"/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12" name="Pictur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01847191a1145be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382000" y="781050"/>
            <a:ext cx="2190750" cy="2190750"/>
          </a:xfrm>
          <a:prstGeom xmlns:a="http://schemas.openxmlformats.org/drawingml/2006/main" prst="rect">
            <a:avLst/>
          </a:prstGeom>
        </p:spPr>
      </p:pic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D3A1E13-2C0D-4941-AB5A-C7001FDE0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600200"/>
            <a:ext cx="6191250" cy="7239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3600" b="1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F5F8FA"/>
                </a:solidFill>
                <a:latin typeface="Arial"/>
                <a:ea typeface="Arial"/>
                <a:cs typeface="Arial"/>
              </a:rPr>
              <a:t>Діяльність організації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6A998D32-B8B7-4862-895F-D916E7BD1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352675"/>
            <a:ext cx="6191250" cy="647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3150" b="1">
                <a:solidFill>
                  <a:srgbClr val="F3C653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F3C653"/>
                </a:solidFill>
                <a:latin typeface="Arial"/>
                <a:ea typeface="Arial"/>
                <a:cs typeface="Arial"/>
              </a:rPr>
              <a:t>Our activities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EC4AC733-E734-4588-8E64-F8EAD02D0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352800"/>
            <a:ext cx="6191250" cy="1714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spcAft>
                <a:spcPts val="800"/>
              </a:spcAft>
              <a:buNone/>
              <a:defRPr sz="2100" b="1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5F8FA"/>
                </a:solidFill>
                <a:latin typeface="Arial"/>
                <a:ea typeface="Arial"/>
                <a:cs typeface="Arial"/>
              </a:rPr>
              <a:t>ГО «Добровільна пожежна охорона</a:t>
            </a:r>
          </a:p>
          <a:p xmlns:a="http://schemas.openxmlformats.org/drawingml/2006/main">
            <a:pPr>
              <a:spcAft>
                <a:spcPts val="800"/>
              </a:spcAft>
              <a:buNone/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міста Києва»</a:t>
            </a:r>
          </a:p>
          <a:p xmlns:a="http://schemas.openxmlformats.org/drawingml/2006/main">
            <a:pPr algn="l">
              <a:lnSpc>
                <a:spcPct val="115000"/>
              </a:lnSpc>
              <a:spcAft>
                <a:spcPts val="800"/>
              </a:spcAft>
              <a:buNone/>
              <a:defRPr sz="1725" b="0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F5F8FA"/>
                </a:solidFill>
                <a:latin typeface="Arial"/>
                <a:ea typeface="Arial"/>
                <a:cs typeface="Arial"/>
              </a:rPr>
              <a:t/>
            </a:r>
          </a:p>
          <a:p xmlns:a="http://schemas.openxmlformats.org/drawingml/2006/main">
            <a:pPr algn="l">
              <a:lnSpc>
                <a:spcPct val="115000"/>
              </a:lnSpc>
              <a:spcAft>
                <a:spcPts val="800"/>
              </a:spcAft>
              <a:buNone/>
              <a:defRPr sz="2100" b="1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5F8FA"/>
                </a:solidFill>
                <a:latin typeface="Arial"/>
                <a:ea typeface="Arial"/>
                <a:cs typeface="Arial"/>
              </a:rPr>
              <a:t>Kyiv Volunteer Fire Service</a:t>
            </a:r>
          </a:p>
        </p:txBody>
      </p:sp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D9B91263-149C-4849-9D93-D9C722CC8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953125"/>
            <a:ext cx="6667500" cy="333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1500" b="0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F5F8FA"/>
                </a:solidFill>
                <a:latin typeface="Arial"/>
                <a:ea typeface="Arial"/>
                <a:cs typeface="Arial"/>
              </a:rPr>
              <a:t>VFD.ORG.UA     vdf.kyiv@gmail.com</a:t>
            </a: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FE97DB47-3780-42A7-97B5-AE0FC3C43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641985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F5F8FA"/>
                </a:solidFill>
                <a:latin typeface="Arial"/>
                <a:ea typeface="Arial"/>
                <a:cs typeface="Arial"/>
              </a:rPr>
              <a:t>2026</a:t>
            </a:r>
          </a:p>
        </p:txBody>
      </p:sp>
      <p:pic>
        <p:nvPicPr>
          <p:cNvPr id="18" name="Picture 8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c0c0f361328480a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096250" y="3286125"/>
            <a:ext cx="2762250" cy="27622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15274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5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F11ED2BE-95DD-4519-B45F-8CBB9038F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7F9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0"/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B71E4CD7-349C-4276-AC22-25CC98F3F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942975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2400" b="1">
                <a:solidFill>
                  <a:srgbClr val="173449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73449"/>
                </a:solidFill>
                <a:latin typeface="Arial"/>
                <a:ea typeface="Arial"/>
                <a:cs typeface="Arial"/>
              </a:rPr>
              <a:t>Хто ми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77CE6A69-D05E-41AD-8F03-DB0D5EEEF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95350"/>
            <a:ext cx="942975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2100" b="1">
                <a:solidFill>
                  <a:srgbClr val="285777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285777"/>
                </a:solidFill>
                <a:latin typeface="Arial"/>
                <a:ea typeface="Arial"/>
                <a:cs typeface="Arial"/>
              </a:rPr>
              <a:t>Who we are</a:t>
            </a:r>
          </a:p>
        </p:txBody>
      </p:sp>
      <p:pic>
        <p:nvPicPr>
          <p:cNvPr id="16" name="Picture 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08076a2b6f942bc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497312" y="256032"/>
            <a:ext cx="1051560" cy="1051560"/>
          </a:xfrm>
          <a:prstGeom xmlns:a="http://schemas.openxmlformats.org/drawingml/2006/main" prst="rect">
            <a:avLst/>
          </a:prstGeom>
        </p:spPr>
      </p:pic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A8B2FC90-9153-42E8-A3D7-F7D787EB5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234440"/>
            <a:ext cx="960120" cy="457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5777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0"/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7E039D00-3848-46D9-9BAC-C8F3C28B1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838325"/>
            <a:ext cx="5048250" cy="400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1725" b="0">
                <a:solidFill>
                  <a:srgbClr val="17344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449"/>
                </a:solidFill>
                <a:latin typeface="Arial"/>
                <a:ea typeface="Arial"/>
                <a:cs typeface="Arial"/>
              </a:rPr>
              <a:t>Ми розвиваємо практичну систему безпеки: від підготовки окремої людини до формування професійних і добровільних команд.</a:t>
            </a:r>
          </a:p>
          <a:p xmlns:a="http://schemas.openxmlformats.org/drawingml/2006/main">
            <a:pPr>
              <a:buNone/>
              <a:defRPr sz="1600">
                <a:solidFill>
                  <a:srgbClr val="191B1E"/>
                </a:solidFill>
                <a:latin typeface="Aptos"/>
                <a:ea typeface="Aptos"/>
                <a:cs typeface="Aptos"/>
              </a:defRPr>
            </a:pPr>
            <a:r>
              <a:t/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1725" b="0">
                <a:solidFill>
                  <a:srgbClr val="17344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449"/>
                </a:solidFill>
                <a:latin typeface="Arial"/>
                <a:ea typeface="Arial"/>
                <a:cs typeface="Arial"/>
              </a:rPr>
              <a:t>Об’єднуємо рятувальників, саперів, медиків, науковців, викладачів, ветеранів і волонтерів.</a:t>
            </a:r>
          </a:p>
          <a:p xmlns:a="http://schemas.openxmlformats.org/drawingml/2006/main">
            <a:pPr>
              <a:buNone/>
              <a:defRPr sz="1600">
                <a:solidFill>
                  <a:srgbClr val="191B1E"/>
                </a:solidFill>
                <a:latin typeface="Aptos"/>
                <a:ea typeface="Aptos"/>
                <a:cs typeface="Aptos"/>
              </a:defRPr>
            </a:pPr>
            <a:r>
              <a:t/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1725" b="0">
                <a:solidFill>
                  <a:srgbClr val="17344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449"/>
                </a:solidFill>
                <a:latin typeface="Arial"/>
                <a:ea typeface="Arial"/>
                <a:cs typeface="Arial"/>
              </a:rPr>
              <a:t>Наші напрями: пожежна та техногенна безпека, цивільний захист, домедична допомога, професійне навчання, добровільне рятувальництво, гуманітарне розмінування та громадські ініціативи.</a:t>
            </a: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7CC098A6-1B79-4136-876C-52D944676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1838325"/>
            <a:ext cx="5048250" cy="400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1725" b="0">
                <a:solidFill>
                  <a:srgbClr val="17344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449"/>
                </a:solidFill>
                <a:latin typeface="Arial"/>
                <a:ea typeface="Arial"/>
                <a:cs typeface="Arial"/>
              </a:rPr>
              <a:t>We develop practical safety capacity: from training individuals to building professional and volunteer teams.</a:t>
            </a:r>
          </a:p>
          <a:p xmlns:a="http://schemas.openxmlformats.org/drawingml/2006/main">
            <a:pPr>
              <a:buNone/>
              <a:defRPr sz="1600">
                <a:solidFill>
                  <a:srgbClr val="191B1E"/>
                </a:solidFill>
                <a:latin typeface="Aptos"/>
                <a:ea typeface="Aptos"/>
                <a:cs typeface="Aptos"/>
              </a:defRPr>
            </a:pPr>
            <a:r>
              <a:t/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1725" b="0">
                <a:solidFill>
                  <a:srgbClr val="17344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449"/>
                </a:solidFill>
                <a:latin typeface="Arial"/>
                <a:ea typeface="Arial"/>
                <a:cs typeface="Arial"/>
              </a:rPr>
              <a:t>Our organization brings together rescuers, deminers, medical professionals, researchers, instructors, veterans and volunteers.</a:t>
            </a:r>
          </a:p>
          <a:p xmlns:a="http://schemas.openxmlformats.org/drawingml/2006/main">
            <a:pPr>
              <a:buNone/>
              <a:defRPr sz="1600">
                <a:solidFill>
                  <a:srgbClr val="191B1E"/>
                </a:solidFill>
                <a:latin typeface="Aptos"/>
                <a:ea typeface="Aptos"/>
                <a:cs typeface="Aptos"/>
              </a:defRPr>
            </a:pPr>
            <a:r>
              <a:t/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1725" b="0">
                <a:solidFill>
                  <a:srgbClr val="17344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449"/>
                </a:solidFill>
                <a:latin typeface="Arial"/>
                <a:ea typeface="Arial"/>
                <a:cs typeface="Arial"/>
              </a:rPr>
              <a:t>Our areas include fire and technological safety, civil protection, first aid, vocational training, volunteer rescue, humanitarian mine action and community initiatives.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F009192C-3BAD-4F4C-815A-7B6DC1445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62472" y="1627632"/>
            <a:ext cx="22860" cy="42519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8E1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0"/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2CD4E694-6315-4F66-BD0C-3B2A1182C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6210300"/>
            <a:ext cx="107061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1200" b="1">
                <a:solidFill>
                  <a:srgbClr val="173449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173449"/>
                </a:solidFill>
                <a:latin typeface="Arial"/>
                <a:ea typeface="Arial"/>
                <a:cs typeface="Arial"/>
              </a:rPr>
              <a:t>VFD.ORG.UA     vdf.kyiv@gmail.com</a:t>
            </a: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E3517A03-B6D7-4FBD-8078-3E13DA2BA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6515100"/>
            <a:ext cx="107061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900" b="0">
                <a:solidFill>
                  <a:srgbClr val="173449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173449"/>
                </a:solidFill>
                <a:latin typeface="Arial"/>
                <a:ea typeface="Arial"/>
                <a:cs typeface="Arial"/>
              </a:rPr>
              <a:t>Kyiv Volunteer Fire Service                                               2 / 12</a:t>
            </a:r>
          </a:p>
        </p:txBody>
      </p:sp>
    </p:spTree>
    <p:extLst>
      <p:ext uri="{BB962C8B-B14F-4D97-AF65-F5344CB8AC3E}">
        <p14:creationId xmlns:p14="http://schemas.microsoft.com/office/powerpoint/2010/main" val="95388259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17344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074C5C97-EEFB-4981-95CD-1AB1CDB7F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3449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0"/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36B3E871-CE9A-4E3E-85C1-06991505D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942975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2400" b="1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F5F8FA"/>
                </a:solidFill>
                <a:latin typeface="Arial"/>
                <a:ea typeface="Arial"/>
                <a:cs typeface="Arial"/>
              </a:rPr>
              <a:t>Навчальний центр «Захисник»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45AD2489-A17F-4D9E-8935-EAE5794AF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95350"/>
            <a:ext cx="942975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2100" b="1">
                <a:solidFill>
                  <a:srgbClr val="F3C653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3C653"/>
                </a:solidFill>
                <a:latin typeface="Arial"/>
                <a:ea typeface="Arial"/>
                <a:cs typeface="Arial"/>
              </a:rPr>
              <a:t>Defender Ukrainian Training Centre</a:t>
            </a:r>
          </a:p>
        </p:txBody>
      </p:sp>
      <p:pic>
        <p:nvPicPr>
          <p:cNvPr id="16" name="Picture 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7ff09ee23ec413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497312" y="256032"/>
            <a:ext cx="1051560" cy="1051560"/>
          </a:xfrm>
          <a:prstGeom xmlns:a="http://schemas.openxmlformats.org/drawingml/2006/main" prst="rect">
            <a:avLst/>
          </a:prstGeom>
        </p:spPr>
      </p:pic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F1B6DAE7-FF13-46DA-9E88-696EC6EE5F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234440"/>
            <a:ext cx="960120" cy="457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C653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0"/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0329112A-677C-4858-B93C-B9FD183F1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838325"/>
            <a:ext cx="5048250" cy="400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1725" b="0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F5F8FA"/>
                </a:solidFill>
                <a:latin typeface="Arial"/>
                <a:ea typeface="Arial"/>
                <a:cs typeface="Arial"/>
              </a:rPr>
              <a:t>Створили власний навчальний центр для професійної та спеціалізованої підготовки.</a:t>
            </a:r>
          </a:p>
          <a:p xmlns:a="http://schemas.openxmlformats.org/drawingml/2006/main">
            <a:pPr>
              <a:buNone/>
              <a:defRPr sz="155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t/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1725" b="0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F5F8FA"/>
                </a:solidFill>
                <a:latin typeface="Arial"/>
                <a:ea typeface="Arial"/>
                <a:cs typeface="Arial"/>
              </a:rPr>
              <a:t>Проводимо навчання з пожежної безпеки, охорони праці, домедичної допомоги та мінної безпеки.</a:t>
            </a:r>
          </a:p>
          <a:p xmlns:a="http://schemas.openxmlformats.org/drawingml/2006/main">
            <a:pPr>
              <a:buNone/>
              <a:defRPr sz="155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t/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1725" b="0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F5F8FA"/>
                </a:solidFill>
                <a:latin typeface="Arial"/>
                <a:ea typeface="Arial"/>
                <a:cs typeface="Arial"/>
              </a:rPr>
              <a:t>Розвиваємо професійну підготовку за професією «Сапер (розмінування)». Поєднуємо теорію, практичні відпрацювання та досвід фахівців, які працювали у реальних умовах.</a:t>
            </a: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B0B608FE-D4A0-4AE8-95B5-B646E7BE9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1838325"/>
            <a:ext cx="5048250" cy="400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1725" b="0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F5F8FA"/>
                </a:solidFill>
                <a:latin typeface="Arial"/>
                <a:ea typeface="Arial"/>
                <a:cs typeface="Arial"/>
              </a:rPr>
              <a:t>We established our own training center for vocational and specialized education.</a:t>
            </a:r>
          </a:p>
          <a:p xmlns:a="http://schemas.openxmlformats.org/drawingml/2006/main">
            <a:pPr>
              <a:buNone/>
              <a:defRPr sz="155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t/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1725" b="0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F5F8FA"/>
                </a:solidFill>
                <a:latin typeface="Arial"/>
                <a:ea typeface="Arial"/>
                <a:cs typeface="Arial"/>
              </a:rPr>
              <a:t>We provide training in fire safety, occupational safety, first aid and mine-risk awareness.</a:t>
            </a:r>
          </a:p>
          <a:p xmlns:a="http://schemas.openxmlformats.org/drawingml/2006/main">
            <a:pPr>
              <a:buNone/>
              <a:defRPr sz="155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t/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1725" b="0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F5F8FA"/>
                </a:solidFill>
                <a:latin typeface="Arial"/>
                <a:ea typeface="Arial"/>
                <a:cs typeface="Arial"/>
              </a:rPr>
              <a:t>We are developing vocational training for the occupation “Sapper (Demining).” Our approach combines theory, hands-on practice and the experience of professionals who have worked in real operational environments.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1192470D-0588-400F-8DCF-AE73C91A4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62472" y="1627632"/>
            <a:ext cx="22860" cy="42519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07887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0"/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9E38B4AF-998C-4A08-A136-39B19CEFA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6210300"/>
            <a:ext cx="107061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1200" b="1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5F8FA"/>
                </a:solidFill>
                <a:latin typeface="Arial"/>
                <a:ea typeface="Arial"/>
                <a:cs typeface="Arial"/>
              </a:rPr>
              <a:t>VFD.ORG.UA     vdf.kyiv@gmail.com</a:t>
            </a: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4D7FA059-9158-4A15-82F1-E8EB8C44F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6515100"/>
            <a:ext cx="107061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900" b="0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F5F8FA"/>
                </a:solidFill>
                <a:latin typeface="Arial"/>
                <a:ea typeface="Arial"/>
                <a:cs typeface="Arial"/>
              </a:rPr>
              <a:t>Kyiv Volunteer Fire Service                                               3 / 12</a:t>
            </a:r>
          </a:p>
        </p:txBody>
      </p:sp>
    </p:spTree>
    <p:extLst>
      <p:ext uri="{BB962C8B-B14F-4D97-AF65-F5344CB8AC3E}">
        <p14:creationId xmlns:p14="http://schemas.microsoft.com/office/powerpoint/2010/main" val="28712293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5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42550EB6-AD98-4308-9557-655F6BC6C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7F9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0"/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E742D820-44E0-4BF0-A6F0-6C17F578E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942975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2400" b="1">
                <a:solidFill>
                  <a:srgbClr val="173449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73449"/>
                </a:solidFill>
                <a:latin typeface="Arial"/>
                <a:ea typeface="Arial"/>
                <a:cs typeface="Arial"/>
              </a:rPr>
              <a:t>Навчання для організацій і громад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4AE8BAC9-4F97-48FE-A98E-4F5C97855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95350"/>
            <a:ext cx="942975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2100" b="1">
                <a:solidFill>
                  <a:srgbClr val="285777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285777"/>
                </a:solidFill>
                <a:latin typeface="Arial"/>
                <a:ea typeface="Arial"/>
                <a:cs typeface="Arial"/>
              </a:rPr>
              <a:t>Training for organisations and communities</a:t>
            </a:r>
          </a:p>
        </p:txBody>
      </p:sp>
      <p:pic>
        <p:nvPicPr>
          <p:cNvPr id="16" name="Picture 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20ce3b3b4e443a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497312" y="256032"/>
            <a:ext cx="1051560" cy="1051560"/>
          </a:xfrm>
          <a:prstGeom xmlns:a="http://schemas.openxmlformats.org/drawingml/2006/main" prst="rect">
            <a:avLst/>
          </a:prstGeom>
        </p:spPr>
      </p:pic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E1ADD77B-BD39-49E3-84D7-556AD6F7B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234440"/>
            <a:ext cx="960120" cy="457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5777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0"/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7D0236EA-A542-493A-9B9C-0E67A2CD3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838325"/>
            <a:ext cx="5048250" cy="400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1725" b="0">
                <a:solidFill>
                  <a:srgbClr val="17344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449"/>
                </a:solidFill>
                <a:latin typeface="Arial"/>
                <a:ea typeface="Arial"/>
                <a:cs typeface="Arial"/>
              </a:rPr>
              <a:t>Проводимо комплексні тренінги для підприємств, установ, громад та гуманітарних організацій.</a:t>
            </a:r>
          </a:p>
          <a:p xmlns:a="http://schemas.openxmlformats.org/drawingml/2006/main">
            <a:pPr>
              <a:buNone/>
              <a:defRPr sz="1450">
                <a:solidFill>
                  <a:srgbClr val="191B1E"/>
                </a:solidFill>
                <a:latin typeface="Aptos"/>
                <a:ea typeface="Aptos"/>
                <a:cs typeface="Aptos"/>
              </a:defRPr>
            </a:pPr>
            <a:r>
              <a:t/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1725" b="0">
                <a:solidFill>
                  <a:srgbClr val="17344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449"/>
                </a:solidFill>
                <a:latin typeface="Arial"/>
                <a:ea typeface="Arial"/>
                <a:cs typeface="Arial"/>
              </a:rPr>
              <a:t>Навчальні модулі охоплюють пожежну безпеку, евакуацію, домедичну допомогу, серцево-легеневу реанімацію, контроль критичних кровотеч і практичне застосування турнікета, а також інформування про мінні ризики.</a:t>
            </a:r>
          </a:p>
          <a:p xmlns:a="http://schemas.openxmlformats.org/drawingml/2006/main">
            <a:pPr>
              <a:buNone/>
              <a:defRPr sz="1450">
                <a:solidFill>
                  <a:srgbClr val="191B1E"/>
                </a:solidFill>
                <a:latin typeface="Aptos"/>
                <a:ea typeface="Aptos"/>
                <a:cs typeface="Aptos"/>
              </a:defRPr>
            </a:pPr>
            <a:r>
              <a:t/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1725" b="0">
                <a:solidFill>
                  <a:srgbClr val="17344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449"/>
                </a:solidFill>
                <a:latin typeface="Arial"/>
                <a:ea typeface="Arial"/>
                <a:cs typeface="Arial"/>
              </a:rPr>
              <a:t>Для відповідальних осіб після навчання та перевірки знань з пожежної безпеки видається посвідчення встановленого зразка строком дії 3 роки.</a:t>
            </a: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EE7F9B96-D80B-4180-9D98-1B1E7FBD2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1838325"/>
            <a:ext cx="5048250" cy="400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1725" b="0">
                <a:solidFill>
                  <a:srgbClr val="17344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449"/>
                </a:solidFill>
                <a:latin typeface="Arial"/>
                <a:ea typeface="Arial"/>
                <a:cs typeface="Arial"/>
              </a:rPr>
              <a:t>We deliver integrated training for businesses, institutions, communities and humanitarian organizations.</a:t>
            </a:r>
          </a:p>
          <a:p xmlns:a="http://schemas.openxmlformats.org/drawingml/2006/main">
            <a:pPr>
              <a:buNone/>
              <a:defRPr sz="1450">
                <a:solidFill>
                  <a:srgbClr val="191B1E"/>
                </a:solidFill>
                <a:latin typeface="Aptos"/>
                <a:ea typeface="Aptos"/>
                <a:cs typeface="Aptos"/>
              </a:defRPr>
            </a:pPr>
            <a:r>
              <a:t/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1725" b="0">
                <a:solidFill>
                  <a:srgbClr val="17344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449"/>
                </a:solidFill>
                <a:latin typeface="Arial"/>
                <a:ea typeface="Arial"/>
                <a:cs typeface="Arial"/>
              </a:rPr>
              <a:t>Training modules cover fire safety, evacuation, first aid, CPR, critical bleeding control and practical tourniquet use, as well as explosive-ordnance risk education.</a:t>
            </a:r>
          </a:p>
          <a:p xmlns:a="http://schemas.openxmlformats.org/drawingml/2006/main">
            <a:pPr>
              <a:buNone/>
              <a:defRPr sz="1450">
                <a:solidFill>
                  <a:srgbClr val="191B1E"/>
                </a:solidFill>
                <a:latin typeface="Aptos"/>
                <a:ea typeface="Aptos"/>
                <a:cs typeface="Aptos"/>
              </a:defRPr>
            </a:pPr>
            <a:r>
              <a:t/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1725" b="0">
                <a:solidFill>
                  <a:srgbClr val="17344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449"/>
                </a:solidFill>
                <a:latin typeface="Arial"/>
                <a:ea typeface="Arial"/>
                <a:cs typeface="Arial"/>
              </a:rPr>
              <a:t>Designated personnel who successfully complete fire-safety training and knowledge assessment receive a standard certificate valid for three years.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30DA3DD5-C222-4DC2-8DAF-C8B95CB79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62472" y="1627632"/>
            <a:ext cx="22860" cy="42519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8E1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0"/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9AD7FA6C-186B-40EC-88F0-D7497912B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6210300"/>
            <a:ext cx="107061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1200" b="1">
                <a:solidFill>
                  <a:srgbClr val="173449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173449"/>
                </a:solidFill>
                <a:latin typeface="Arial"/>
                <a:ea typeface="Arial"/>
                <a:cs typeface="Arial"/>
              </a:rPr>
              <a:t>VFD.ORG.UA     vdf.kyiv@gmail.com</a:t>
            </a: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F3CAB3D1-8F4B-4719-BD48-566A99777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6515100"/>
            <a:ext cx="107061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900" b="0">
                <a:solidFill>
                  <a:srgbClr val="173449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173449"/>
                </a:solidFill>
                <a:latin typeface="Arial"/>
                <a:ea typeface="Arial"/>
                <a:cs typeface="Arial"/>
              </a:rPr>
              <a:t>Kyiv Volunteer Fire Service                                               4 / 12</a:t>
            </a:r>
          </a:p>
        </p:txBody>
      </p:sp>
    </p:spTree>
    <p:extLst>
      <p:ext uri="{BB962C8B-B14F-4D97-AF65-F5344CB8AC3E}">
        <p14:creationId xmlns:p14="http://schemas.microsoft.com/office/powerpoint/2010/main" val="61652969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17344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324A5829-A213-469B-9C02-24493A129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3449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0"/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C7FE1747-B901-48B0-B9AD-39141EC38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942975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2400" b="1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F5F8FA"/>
                </a:solidFill>
                <a:latin typeface="Arial"/>
                <a:ea typeface="Arial"/>
                <a:cs typeface="Arial"/>
              </a:rPr>
              <a:t>Пожежна та техногенна безпека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05D1D42A-74A4-4D63-90E0-0C4006085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95350"/>
            <a:ext cx="942975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2100" b="1">
                <a:solidFill>
                  <a:srgbClr val="F3C653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3C653"/>
                </a:solidFill>
                <a:latin typeface="Arial"/>
                <a:ea typeface="Arial"/>
                <a:cs typeface="Arial"/>
              </a:rPr>
              <a:t>Fire and technological safety</a:t>
            </a:r>
          </a:p>
        </p:txBody>
      </p:sp>
      <p:pic>
        <p:nvPicPr>
          <p:cNvPr id="16" name="Picture 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27abd33a369451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497312" y="256032"/>
            <a:ext cx="1051560" cy="1051560"/>
          </a:xfrm>
          <a:prstGeom xmlns:a="http://schemas.openxmlformats.org/drawingml/2006/main" prst="rect">
            <a:avLst/>
          </a:prstGeom>
        </p:spPr>
      </p:pic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1B1FE62A-6394-4CE5-BE58-C6A07CCA8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234440"/>
            <a:ext cx="960120" cy="457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C653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0"/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1EC07382-5451-4ED7-AAC7-CFB543141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838325"/>
            <a:ext cx="5048250" cy="400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1725" b="0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F5F8FA"/>
                </a:solidFill>
                <a:latin typeface="Arial"/>
                <a:ea typeface="Arial"/>
                <a:cs typeface="Arial"/>
              </a:rPr>
              <a:t>Проводимо навчання, консультації та аудит безпеки об’єктів.</a:t>
            </a:r>
          </a:p>
          <a:p xmlns:a="http://schemas.openxmlformats.org/drawingml/2006/main">
            <a:pPr>
              <a:buNone/>
              <a:defRPr sz="155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t/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1725" b="0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F5F8FA"/>
                </a:solidFill>
                <a:latin typeface="Arial"/>
                <a:ea typeface="Arial"/>
                <a:cs typeface="Arial"/>
              </a:rPr>
              <a:t>Оцінюємо евакуаційні шляхи, первинні засоби пожежогасіння, системи пожежного захисту, документацію, готовність персоналу та інші фактори ризику.</a:t>
            </a:r>
          </a:p>
          <a:p xmlns:a="http://schemas.openxmlformats.org/drawingml/2006/main">
            <a:pPr>
              <a:buNone/>
              <a:defRPr sz="155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t/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1725" b="0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F5F8FA"/>
                </a:solidFill>
                <a:latin typeface="Arial"/>
                <a:ea typeface="Arial"/>
                <a:cs typeface="Arial"/>
              </a:rPr>
              <a:t>Виявляємо недоліки та пропонуємо зрозумілий порядок їх усунення та практичні рішення для підвищення готовності об’єкта.</a:t>
            </a: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A8231A0C-64A1-4A51-BBC2-AC19EC519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1838325"/>
            <a:ext cx="5048250" cy="400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1725" b="0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F5F8FA"/>
                </a:solidFill>
                <a:latin typeface="Arial"/>
                <a:ea typeface="Arial"/>
                <a:cs typeface="Arial"/>
              </a:rPr>
              <a:t>We provide training, consulting and facility safety audits.</a:t>
            </a:r>
          </a:p>
          <a:p xmlns:a="http://schemas.openxmlformats.org/drawingml/2006/main">
            <a:pPr>
              <a:buNone/>
              <a:defRPr sz="155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t/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1725" b="0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F5F8FA"/>
                </a:solidFill>
                <a:latin typeface="Arial"/>
                <a:ea typeface="Arial"/>
                <a:cs typeface="Arial"/>
              </a:rPr>
              <a:t>We assess evacuation routes, first-response firefighting equipment, fire-protection systems, documentation, staff readiness and other risk factors.</a:t>
            </a:r>
          </a:p>
          <a:p xmlns:a="http://schemas.openxmlformats.org/drawingml/2006/main">
            <a:pPr>
              <a:buNone/>
              <a:defRPr sz="155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t/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1725" b="0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F5F8FA"/>
                </a:solidFill>
                <a:latin typeface="Arial"/>
                <a:ea typeface="Arial"/>
                <a:cs typeface="Arial"/>
              </a:rPr>
              <a:t>We identify deficiencies and recommend practical measures in a clear order of priority to improve facility preparedness.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CC8E414C-5B3D-43AE-9E00-2B263D278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62472" y="1627632"/>
            <a:ext cx="22860" cy="42519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07887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0"/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5A019C25-5D40-4B06-B217-0CCCF4DEB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6210300"/>
            <a:ext cx="107061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1200" b="1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5F8FA"/>
                </a:solidFill>
                <a:latin typeface="Arial"/>
                <a:ea typeface="Arial"/>
                <a:cs typeface="Arial"/>
              </a:rPr>
              <a:t>VFD.ORG.UA     vdf.kyiv@gmail.com</a:t>
            </a: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54D5C7EE-20DD-4CA3-8AE1-59AD1D0B2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6515100"/>
            <a:ext cx="107061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900" b="0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F5F8FA"/>
                </a:solidFill>
                <a:latin typeface="Arial"/>
                <a:ea typeface="Arial"/>
                <a:cs typeface="Arial"/>
              </a:rPr>
              <a:t>Kyiv Volunteer Fire Service                                               5 / 12</a:t>
            </a:r>
          </a:p>
        </p:txBody>
      </p:sp>
    </p:spTree>
    <p:extLst>
      <p:ext uri="{BB962C8B-B14F-4D97-AF65-F5344CB8AC3E}">
        <p14:creationId xmlns:p14="http://schemas.microsoft.com/office/powerpoint/2010/main" val="180456338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5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2967E7FE-7281-47FB-9466-BA320ECBD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7F9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0"/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349DF77A-F5BF-4394-8C57-1C0C3EA5E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942975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2400" b="1">
                <a:solidFill>
                  <a:srgbClr val="173449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73449"/>
                </a:solidFill>
                <a:latin typeface="Arial"/>
                <a:ea typeface="Arial"/>
                <a:cs typeface="Arial"/>
              </a:rPr>
              <a:t>Пожежно-рятувальна команда «ВАРТА»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E40C46DF-48EA-413C-A26F-4542A5715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95350"/>
            <a:ext cx="942975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2100" b="1">
                <a:solidFill>
                  <a:srgbClr val="285777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285777"/>
                </a:solidFill>
                <a:latin typeface="Arial"/>
                <a:ea typeface="Arial"/>
                <a:cs typeface="Arial"/>
              </a:rPr>
              <a:t>VARTA Volunteer Fire and Rescue Team</a:t>
            </a:r>
          </a:p>
        </p:txBody>
      </p:sp>
      <p:pic>
        <p:nvPicPr>
          <p:cNvPr id="16" name="Picture 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1c982ed9c064f5e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497312" y="256032"/>
            <a:ext cx="1051560" cy="1051560"/>
          </a:xfrm>
          <a:prstGeom xmlns:a="http://schemas.openxmlformats.org/drawingml/2006/main" prst="rect">
            <a:avLst/>
          </a:prstGeom>
        </p:spPr>
      </p:pic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0DBB2EFD-3B78-4D56-B626-788439185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234440"/>
            <a:ext cx="960120" cy="457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5777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0"/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C15CEE04-2362-450A-A866-085BDC3B9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838325"/>
            <a:ext cx="5048250" cy="400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1725" b="0">
                <a:solidFill>
                  <a:srgbClr val="17344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449"/>
                </a:solidFill>
                <a:latin typeface="Arial"/>
                <a:ea typeface="Arial"/>
                <a:cs typeface="Arial"/>
              </a:rPr>
              <a:t>Розвиваємо добровільну пожежно-рятувальну команду на базі досвідчених діючих і колишніх фахівців пожежно-рятувальної служби.</a:t>
            </a:r>
          </a:p>
          <a:p xmlns:a="http://schemas.openxmlformats.org/drawingml/2006/main">
            <a:pPr>
              <a:buNone/>
              <a:defRPr sz="1550">
                <a:solidFill>
                  <a:srgbClr val="191B1E"/>
                </a:solidFill>
                <a:latin typeface="Aptos"/>
                <a:ea typeface="Aptos"/>
                <a:cs typeface="Aptos"/>
              </a:defRPr>
            </a:pPr>
            <a:r>
              <a:t/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1725" b="0">
                <a:solidFill>
                  <a:srgbClr val="17344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449"/>
                </a:solidFill>
                <a:latin typeface="Arial"/>
                <a:ea typeface="Arial"/>
                <a:cs typeface="Arial"/>
              </a:rPr>
              <a:t>Концепція «ВАРТИ»: підготовлений персонал, швидке реагування, спеціальні автомобілі та сучасне пожежно-рятувальне оснащення.</a:t>
            </a:r>
          </a:p>
          <a:p xmlns:a="http://schemas.openxmlformats.org/drawingml/2006/main">
            <a:pPr>
              <a:buNone/>
              <a:defRPr sz="1550">
                <a:solidFill>
                  <a:srgbClr val="191B1E"/>
                </a:solidFill>
                <a:latin typeface="Aptos"/>
                <a:ea typeface="Aptos"/>
                <a:cs typeface="Aptos"/>
              </a:defRPr>
            </a:pPr>
            <a:r>
              <a:t/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1725" b="0">
                <a:solidFill>
                  <a:srgbClr val="17344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449"/>
                </a:solidFill>
                <a:latin typeface="Arial"/>
                <a:ea typeface="Arial"/>
                <a:cs typeface="Arial"/>
              </a:rPr>
              <a:t>Мета: посилити локальну готовність і забезпечити ефективні першочергові дії у критичні хвилини надзвичайної події.</a:t>
            </a: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1D269046-F203-4191-BEA5-C87FE1E7D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1838325"/>
            <a:ext cx="5048250" cy="400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1725" b="0">
                <a:solidFill>
                  <a:srgbClr val="17344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449"/>
                </a:solidFill>
                <a:latin typeface="Arial"/>
                <a:ea typeface="Arial"/>
                <a:cs typeface="Arial"/>
              </a:rPr>
              <a:t>We are developing a volunteer fire and rescue team based on experienced active and former fire-rescue professionals.</a:t>
            </a:r>
          </a:p>
          <a:p xmlns:a="http://schemas.openxmlformats.org/drawingml/2006/main">
            <a:pPr>
              <a:buNone/>
              <a:defRPr sz="1550">
                <a:solidFill>
                  <a:srgbClr val="191B1E"/>
                </a:solidFill>
                <a:latin typeface="Aptos"/>
                <a:ea typeface="Aptos"/>
                <a:cs typeface="Aptos"/>
              </a:defRPr>
            </a:pPr>
            <a:r>
              <a:t/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1725" b="0">
                <a:solidFill>
                  <a:srgbClr val="17344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449"/>
                </a:solidFill>
                <a:latin typeface="Arial"/>
                <a:ea typeface="Arial"/>
                <a:cs typeface="Arial"/>
              </a:rPr>
              <a:t>The VARTA concept combines trained personnel, rapid response, specialized vehicles and modern fire-rescue equipment.</a:t>
            </a:r>
          </a:p>
          <a:p xmlns:a="http://schemas.openxmlformats.org/drawingml/2006/main">
            <a:pPr>
              <a:buNone/>
              <a:defRPr sz="1550">
                <a:solidFill>
                  <a:srgbClr val="191B1E"/>
                </a:solidFill>
                <a:latin typeface="Aptos"/>
                <a:ea typeface="Aptos"/>
                <a:cs typeface="Aptos"/>
              </a:defRPr>
            </a:pPr>
            <a:r>
              <a:t/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1725" b="0">
                <a:solidFill>
                  <a:srgbClr val="17344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449"/>
                </a:solidFill>
                <a:latin typeface="Arial"/>
                <a:ea typeface="Arial"/>
                <a:cs typeface="Arial"/>
              </a:rPr>
              <a:t>Its purpose is to strengthen local preparedness and enable effective first actions during the critical opening minutes of an emergency.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BAD1D4A8-412F-4F4B-875C-958204AF2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62472" y="1627632"/>
            <a:ext cx="22860" cy="42519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8E1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0"/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F51DE9FB-4452-44BA-8D68-A90BB3878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6210300"/>
            <a:ext cx="107061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1200" b="1">
                <a:solidFill>
                  <a:srgbClr val="173449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173449"/>
                </a:solidFill>
                <a:latin typeface="Arial"/>
                <a:ea typeface="Arial"/>
                <a:cs typeface="Arial"/>
              </a:rPr>
              <a:t>VFD.ORG.UA     vdf.kyiv@gmail.com</a:t>
            </a: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B7D3C1DA-2EE2-4220-90F5-52B29022B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6515100"/>
            <a:ext cx="107061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900" b="0">
                <a:solidFill>
                  <a:srgbClr val="173449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173449"/>
                </a:solidFill>
                <a:latin typeface="Arial"/>
                <a:ea typeface="Arial"/>
                <a:cs typeface="Arial"/>
              </a:rPr>
              <a:t>Kyiv Volunteer Fire Service                                               6 / 12</a:t>
            </a:r>
          </a:p>
        </p:txBody>
      </p:sp>
    </p:spTree>
    <p:extLst>
      <p:ext uri="{BB962C8B-B14F-4D97-AF65-F5344CB8AC3E}">
        <p14:creationId xmlns:p14="http://schemas.microsoft.com/office/powerpoint/2010/main" val="113710031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17344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7ABDC8DB-B474-4BA3-8E61-70D9C1F37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3449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0"/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97016BE7-2695-483C-96F6-19ECBA22C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942975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2400" b="1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F5F8FA"/>
                </a:solidFill>
                <a:latin typeface="Arial"/>
                <a:ea typeface="Arial"/>
                <a:cs typeface="Arial"/>
              </a:rPr>
              <a:t>Гуманітарне розмінування «Безпечна земля»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CE9A23EE-9BC1-43A5-8507-4639626C8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95350"/>
            <a:ext cx="942975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2100" b="1">
                <a:solidFill>
                  <a:srgbClr val="F3C653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3C653"/>
                </a:solidFill>
                <a:latin typeface="Arial"/>
                <a:ea typeface="Arial"/>
                <a:cs typeface="Arial"/>
              </a:rPr>
              <a:t>Safe Land humanitarian mine action</a:t>
            </a:r>
          </a:p>
        </p:txBody>
      </p:sp>
      <p:pic>
        <p:nvPicPr>
          <p:cNvPr id="16" name="Picture 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fb297bf16ca41cc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497312" y="256032"/>
            <a:ext cx="1051560" cy="1051560"/>
          </a:xfrm>
          <a:prstGeom xmlns:a="http://schemas.openxmlformats.org/drawingml/2006/main" prst="rect">
            <a:avLst/>
          </a:prstGeom>
        </p:spPr>
      </p:pic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6AE9B028-2E2F-4FF4-9395-FD7F7ADF5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234440"/>
            <a:ext cx="960120" cy="457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C653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0"/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9C37642B-828E-454F-83C7-3632A61F2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838325"/>
            <a:ext cx="5048250" cy="400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1725" b="0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F5F8FA"/>
                </a:solidFill>
                <a:latin typeface="Arial"/>
                <a:ea typeface="Arial"/>
                <a:cs typeface="Arial"/>
              </a:rPr>
              <a:t>Розвиваємо спроможності у сфері гуманітарного розмінування: нетехнічне та технічне обстеження, очищення територій, інформування про мінні ризики та професійну підготовку фахівців.</a:t>
            </a:r>
          </a:p>
          <a:p xmlns:a="http://schemas.openxmlformats.org/drawingml/2006/main">
            <a:pPr>
              <a:buNone/>
              <a:defRPr sz="155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t/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1725" b="0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F5F8FA"/>
                </a:solidFill>
                <a:latin typeface="Arial"/>
                <a:ea typeface="Arial"/>
                <a:cs typeface="Arial"/>
              </a:rPr>
              <a:t>Окремий напрям розвитку: механізоване розмінування.</a:t>
            </a:r>
          </a:p>
          <a:p xmlns:a="http://schemas.openxmlformats.org/drawingml/2006/main">
            <a:pPr>
              <a:buNone/>
              <a:defRPr sz="155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t/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1725" b="0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F5F8FA"/>
                </a:solidFill>
                <a:latin typeface="Arial"/>
                <a:ea typeface="Arial"/>
                <a:cs typeface="Arial"/>
              </a:rPr>
              <a:t>Наша довгострокова мета: безпечно повертати забруднені території громадам, інфраструктурі та економіці України.</a:t>
            </a: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49192A58-C91D-4D48-93D7-16A89D8E6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1838325"/>
            <a:ext cx="5048250" cy="400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1725" b="0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F5F8FA"/>
                </a:solidFill>
                <a:latin typeface="Arial"/>
                <a:ea typeface="Arial"/>
                <a:cs typeface="Arial"/>
              </a:rPr>
              <a:t>We are developing humanitarian mine-action capacity: non-technical and technical survey, land clearance, explosive-ordnance risk education and professional training.</a:t>
            </a:r>
          </a:p>
          <a:p xmlns:a="http://schemas.openxmlformats.org/drawingml/2006/main">
            <a:pPr>
              <a:buNone/>
              <a:defRPr sz="155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t/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1725" b="0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F5F8FA"/>
                </a:solidFill>
                <a:latin typeface="Arial"/>
                <a:ea typeface="Arial"/>
                <a:cs typeface="Arial"/>
              </a:rPr>
              <a:t>Mechanical demining is a dedicated development priority.</a:t>
            </a:r>
          </a:p>
          <a:p xmlns:a="http://schemas.openxmlformats.org/drawingml/2006/main">
            <a:pPr>
              <a:buNone/>
              <a:defRPr sz="155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t/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1725" b="0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F5F8FA"/>
                </a:solidFill>
                <a:latin typeface="Arial"/>
                <a:ea typeface="Arial"/>
                <a:cs typeface="Arial"/>
              </a:rPr>
              <a:t>Our long-term goal is to return contaminated land safely to communities, infrastructure and Ukraine’s economy.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394EBB2A-A541-42FC-B21F-743761A43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62472" y="1627632"/>
            <a:ext cx="22860" cy="42519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07887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0"/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7AFC8422-0EEA-4731-B508-7479ECFB8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6210300"/>
            <a:ext cx="107061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1200" b="1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5F8FA"/>
                </a:solidFill>
                <a:latin typeface="Arial"/>
                <a:ea typeface="Arial"/>
                <a:cs typeface="Arial"/>
              </a:rPr>
              <a:t>VFD.ORG.UA     vdf.kyiv@gmail.com</a:t>
            </a: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A5A93970-1033-4C3F-9DB2-9F63F2629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6515100"/>
            <a:ext cx="107061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900" b="0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F5F8FA"/>
                </a:solidFill>
                <a:latin typeface="Arial"/>
                <a:ea typeface="Arial"/>
                <a:cs typeface="Arial"/>
              </a:rPr>
              <a:t>Kyiv Volunteer Fire Service                                               7 / 12</a:t>
            </a:r>
          </a:p>
        </p:txBody>
      </p:sp>
    </p:spTree>
    <p:extLst>
      <p:ext uri="{BB962C8B-B14F-4D97-AF65-F5344CB8AC3E}">
        <p14:creationId xmlns:p14="http://schemas.microsoft.com/office/powerpoint/2010/main" val="186524558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5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43A5C00A-236A-409F-A235-70B24C865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7F9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0"/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BCF65D37-6CF6-4BD4-B72A-0FC6E1BC6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942975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2400" b="1">
                <a:solidFill>
                  <a:srgbClr val="173449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73449"/>
                </a:solidFill>
                <a:latin typeface="Arial"/>
                <a:ea typeface="Arial"/>
                <a:cs typeface="Arial"/>
              </a:rPr>
              <a:t>Професійні можливості для ветеранів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E879EE91-2365-40B7-9C17-C990D078E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95350"/>
            <a:ext cx="942975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2100" b="1">
                <a:solidFill>
                  <a:srgbClr val="285777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285777"/>
                </a:solidFill>
                <a:latin typeface="Arial"/>
                <a:ea typeface="Arial"/>
                <a:cs typeface="Arial"/>
              </a:rPr>
              <a:t>Career opportunities for veterans</a:t>
            </a:r>
          </a:p>
        </p:txBody>
      </p:sp>
      <p:pic>
        <p:nvPicPr>
          <p:cNvPr id="16" name="Picture 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6152f68821b42c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497312" y="256032"/>
            <a:ext cx="1051560" cy="1051560"/>
          </a:xfrm>
          <a:prstGeom xmlns:a="http://schemas.openxmlformats.org/drawingml/2006/main" prst="rect">
            <a:avLst/>
          </a:prstGeom>
        </p:spPr>
      </p:pic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0CC19ADC-5CE8-4CB7-BD04-0EAE1D2DE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234440"/>
            <a:ext cx="960120" cy="457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5777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0"/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3C5E88BF-C85F-4684-8EDD-EF6A7D97F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838325"/>
            <a:ext cx="5048250" cy="400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1725" b="0">
                <a:solidFill>
                  <a:srgbClr val="17344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449"/>
                </a:solidFill>
                <a:latin typeface="Arial"/>
                <a:ea typeface="Arial"/>
                <a:cs typeface="Arial"/>
              </a:rPr>
              <a:t>Створюємо можливості для професійної реінтеграції ветеранів у сфері безпеки та гуманітарного розмінування.</a:t>
            </a:r>
          </a:p>
          <a:p xmlns:a="http://schemas.openxmlformats.org/drawingml/2006/main">
            <a:pPr>
              <a:buNone/>
              <a:defRPr sz="1520">
                <a:solidFill>
                  <a:srgbClr val="191B1E"/>
                </a:solidFill>
                <a:latin typeface="Aptos"/>
                <a:ea typeface="Aptos"/>
                <a:cs typeface="Aptos"/>
              </a:defRPr>
            </a:pPr>
            <a:r>
              <a:t/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1725" b="0">
                <a:solidFill>
                  <a:srgbClr val="17344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449"/>
                </a:solidFill>
                <a:latin typeface="Arial"/>
                <a:ea typeface="Arial"/>
                <a:cs typeface="Arial"/>
              </a:rPr>
              <a:t>Підготовка саперів може поєднати нову професію, працевлаштування та суспільно важливу місію: очищення української землі від вибухонебезпечних залишків війни.</a:t>
            </a:r>
          </a:p>
          <a:p xmlns:a="http://schemas.openxmlformats.org/drawingml/2006/main">
            <a:pPr>
              <a:buNone/>
              <a:defRPr sz="1520">
                <a:solidFill>
                  <a:srgbClr val="191B1E"/>
                </a:solidFill>
                <a:latin typeface="Aptos"/>
                <a:ea typeface="Aptos"/>
                <a:cs typeface="Aptos"/>
              </a:defRPr>
            </a:pPr>
            <a:r>
              <a:t/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1725" b="0">
                <a:solidFill>
                  <a:srgbClr val="17344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449"/>
                </a:solidFill>
                <a:latin typeface="Arial"/>
                <a:ea typeface="Arial"/>
                <a:cs typeface="Arial"/>
              </a:rPr>
              <a:t>Шукаємо партнерів і грантове фінансування для навчання, оснащення та подальшого працевлаштування ветеранів.</a:t>
            </a: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508F6FD7-0843-4F0C-8021-C0EF38CA0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1838325"/>
            <a:ext cx="5048250" cy="400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1725" b="0">
                <a:solidFill>
                  <a:srgbClr val="17344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449"/>
                </a:solidFill>
                <a:latin typeface="Arial"/>
                <a:ea typeface="Arial"/>
                <a:cs typeface="Arial"/>
              </a:rPr>
              <a:t>We are creating professional reintegration opportunities for veterans in safety and humanitarian mine action.</a:t>
            </a:r>
          </a:p>
          <a:p xmlns:a="http://schemas.openxmlformats.org/drawingml/2006/main">
            <a:pPr>
              <a:buNone/>
              <a:defRPr sz="1520">
                <a:solidFill>
                  <a:srgbClr val="191B1E"/>
                </a:solidFill>
                <a:latin typeface="Aptos"/>
                <a:ea typeface="Aptos"/>
                <a:cs typeface="Aptos"/>
              </a:defRPr>
            </a:pPr>
            <a:r>
              <a:t/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1725" b="0">
                <a:solidFill>
                  <a:srgbClr val="17344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449"/>
                </a:solidFill>
                <a:latin typeface="Arial"/>
                <a:ea typeface="Arial"/>
                <a:cs typeface="Arial"/>
              </a:rPr>
              <a:t>Demining training can combine a new profession, employment and a mission of national importance: clearing Ukrainian land from explosive remnants of war.</a:t>
            </a:r>
          </a:p>
          <a:p xmlns:a="http://schemas.openxmlformats.org/drawingml/2006/main">
            <a:pPr>
              <a:buNone/>
              <a:defRPr sz="1520">
                <a:solidFill>
                  <a:srgbClr val="191B1E"/>
                </a:solidFill>
                <a:latin typeface="Aptos"/>
                <a:ea typeface="Aptos"/>
                <a:cs typeface="Aptos"/>
              </a:defRPr>
            </a:pPr>
            <a:r>
              <a:t/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1725" b="0">
                <a:solidFill>
                  <a:srgbClr val="17344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449"/>
                </a:solidFill>
                <a:latin typeface="Arial"/>
                <a:ea typeface="Arial"/>
                <a:cs typeface="Arial"/>
              </a:rPr>
              <a:t>We seek partners and grant funding for training, equipment and sustainable employment pathways for veterans.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02A3BF78-A6B1-4E90-B15C-12845E72D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62472" y="1627632"/>
            <a:ext cx="22860" cy="42519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8E1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0"/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EDFE08F0-A3AD-4682-A252-88505BD7C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6210300"/>
            <a:ext cx="107061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1200" b="1">
                <a:solidFill>
                  <a:srgbClr val="173449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173449"/>
                </a:solidFill>
                <a:latin typeface="Arial"/>
                <a:ea typeface="Arial"/>
                <a:cs typeface="Arial"/>
              </a:rPr>
              <a:t>VFD.ORG.UA     vdf.kyiv@gmail.com</a:t>
            </a: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2C8E009C-058E-4BF9-AEE8-07C243598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6515100"/>
            <a:ext cx="107061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900" b="0">
                <a:solidFill>
                  <a:srgbClr val="173449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173449"/>
                </a:solidFill>
                <a:latin typeface="Arial"/>
                <a:ea typeface="Arial"/>
                <a:cs typeface="Arial"/>
              </a:rPr>
              <a:t>Kyiv Volunteer Fire Service                                               8 / 12</a:t>
            </a:r>
          </a:p>
        </p:txBody>
      </p:sp>
    </p:spTree>
    <p:extLst>
      <p:ext uri="{BB962C8B-B14F-4D97-AF65-F5344CB8AC3E}">
        <p14:creationId xmlns:p14="http://schemas.microsoft.com/office/powerpoint/2010/main" val="159731274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17344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97C51B7B-32CE-4684-92BD-DD639CE9B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3449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0"/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073C8163-A152-487B-80CC-2B2BE545A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942975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2400" b="1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F5F8FA"/>
                </a:solidFill>
                <a:latin typeface="Arial"/>
                <a:ea typeface="Arial"/>
                <a:cs typeface="Arial"/>
              </a:rPr>
              <a:t>Громадські та гуманітарні ініціативи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79A649ED-054C-4D10-9669-A10F5E4C2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95350"/>
            <a:ext cx="942975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2100" b="1">
                <a:solidFill>
                  <a:srgbClr val="F3C653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3C653"/>
                </a:solidFill>
                <a:latin typeface="Arial"/>
                <a:ea typeface="Arial"/>
                <a:cs typeface="Arial"/>
              </a:rPr>
              <a:t>Community and humanitarian initiatives</a:t>
            </a:r>
          </a:p>
        </p:txBody>
      </p:sp>
      <p:pic>
        <p:nvPicPr>
          <p:cNvPr id="16" name="Picture 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2cc54db72bb47e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497312" y="256032"/>
            <a:ext cx="1051560" cy="1051560"/>
          </a:xfrm>
          <a:prstGeom xmlns:a="http://schemas.openxmlformats.org/drawingml/2006/main" prst="rect">
            <a:avLst/>
          </a:prstGeom>
        </p:spPr>
      </p:pic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AA0769BF-7169-433D-88E0-CDBDAE2B0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234440"/>
            <a:ext cx="960120" cy="457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C653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0"/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823589E3-2D98-4EED-B7E5-5BBF543FB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838325"/>
            <a:ext cx="5048250" cy="400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1725" b="0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F5F8FA"/>
                </a:solidFill>
                <a:latin typeface="Arial"/>
                <a:ea typeface="Arial"/>
                <a:cs typeface="Arial"/>
              </a:rPr>
              <a:t>Ми працюємо не лише у сфері професійної безпеки. Розвиваємо соціальні й волонтерські проєкти, що дають безпосередню користь людям.</a:t>
            </a:r>
          </a:p>
          <a:p xmlns:a="http://schemas.openxmlformats.org/drawingml/2006/main">
            <a:pPr>
              <a:buNone/>
              <a:defRPr sz="155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t/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1725" b="0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F5F8FA"/>
                </a:solidFill>
                <a:latin typeface="Arial"/>
                <a:ea typeface="Arial"/>
                <a:cs typeface="Arial"/>
              </a:rPr>
              <a:t>Один із таких напрямів: «Банк одягу», який координує пожежний-рятувальник Юлій Камишніков.</a:t>
            </a:r>
          </a:p>
          <a:p xmlns:a="http://schemas.openxmlformats.org/drawingml/2006/main">
            <a:pPr>
              <a:buNone/>
              <a:defRPr sz="155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t/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1725" b="0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F5F8FA"/>
                </a:solidFill>
                <a:latin typeface="Arial"/>
                <a:ea typeface="Arial"/>
                <a:cs typeface="Arial"/>
              </a:rPr>
              <a:t>Для нас громадська діяльність: це поєднання професійної компетентності, взаємодопомоги та відповідальності перед громадою.</a:t>
            </a: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EFA181CB-752D-44EA-8D6C-87B51A4F5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1838325"/>
            <a:ext cx="5048250" cy="400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1725" b="0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F5F8FA"/>
                </a:solidFill>
                <a:latin typeface="Arial"/>
                <a:ea typeface="Arial"/>
                <a:cs typeface="Arial"/>
              </a:rPr>
              <a:t>Our work extends beyond professional safety. We develop social and volunteer projects that provide direct support to people.</a:t>
            </a:r>
          </a:p>
          <a:p xmlns:a="http://schemas.openxmlformats.org/drawingml/2006/main">
            <a:pPr>
              <a:buNone/>
              <a:defRPr sz="155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t/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1725" b="0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F5F8FA"/>
                </a:solidFill>
                <a:latin typeface="Arial"/>
                <a:ea typeface="Arial"/>
                <a:cs typeface="Arial"/>
              </a:rPr>
              <a:t>One such initiative is the Clothing Bank, coordinated by firefighter-rescuer Yulii Kamyshnikov.</a:t>
            </a:r>
          </a:p>
          <a:p xmlns:a="http://schemas.openxmlformats.org/drawingml/2006/main">
            <a:pPr>
              <a:buNone/>
              <a:defRPr sz="155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t/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1725" b="0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F5F8FA"/>
                </a:solidFill>
                <a:latin typeface="Arial"/>
                <a:ea typeface="Arial"/>
                <a:cs typeface="Arial"/>
              </a:rPr>
              <a:t>For us, community work means combining professional expertise, mutual support and responsibility to the community.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3420B66A-B62C-4131-A9E0-30378A2BE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62472" y="1627632"/>
            <a:ext cx="22860" cy="42519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07887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0"/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443F268A-2951-480D-B7A1-04501A299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6210300"/>
            <a:ext cx="107061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1200" b="1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5F8FA"/>
                </a:solidFill>
                <a:latin typeface="Arial"/>
                <a:ea typeface="Arial"/>
                <a:cs typeface="Arial"/>
              </a:rPr>
              <a:t>VFD.ORG.UA     vdf.kyiv@gmail.com</a:t>
            </a: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4AB705D2-8FEB-4779-B9FE-3555D1E58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6515100"/>
            <a:ext cx="107061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900" b="0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F5F8FA"/>
                </a:solidFill>
                <a:latin typeface="Arial"/>
                <a:ea typeface="Arial"/>
                <a:cs typeface="Arial"/>
              </a:rPr>
              <a:t>Kyiv Volunteer Fire Service                                               9 / 12</a:t>
            </a:r>
          </a:p>
        </p:txBody>
      </p:sp>
    </p:spTree>
    <p:extLst>
      <p:ext uri="{BB962C8B-B14F-4D97-AF65-F5344CB8AC3E}">
        <p14:creationId xmlns:p14="http://schemas.microsoft.com/office/powerpoint/2010/main" val="93381198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5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9363585D-A424-4E64-A1B0-670F59549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7F9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0"/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8AABD89C-E161-42B9-86A4-DACB4D067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942975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2400" b="1">
                <a:solidFill>
                  <a:srgbClr val="173449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73449"/>
                </a:solidFill>
                <a:latin typeface="Arial"/>
                <a:ea typeface="Arial"/>
                <a:cs typeface="Arial"/>
              </a:rPr>
              <a:t>Що вже зроблено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19905F0E-AF98-456A-A9D3-8DF4C27D2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95350"/>
            <a:ext cx="942975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2100" b="1">
                <a:solidFill>
                  <a:srgbClr val="285777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285777"/>
                </a:solidFill>
                <a:latin typeface="Arial"/>
                <a:ea typeface="Arial"/>
                <a:cs typeface="Arial"/>
              </a:rPr>
              <a:t>What we have accomplished</a:t>
            </a:r>
          </a:p>
        </p:txBody>
      </p:sp>
      <p:pic>
        <p:nvPicPr>
          <p:cNvPr id="16" name="Picture 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ebb2496fb884c7e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497312" y="256032"/>
            <a:ext cx="1051560" cy="1051560"/>
          </a:xfrm>
          <a:prstGeom xmlns:a="http://schemas.openxmlformats.org/drawingml/2006/main" prst="rect">
            <a:avLst/>
          </a:prstGeom>
        </p:spPr>
      </p:pic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C47CB7CC-1F59-4601-B2F6-F9997979A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234440"/>
            <a:ext cx="960120" cy="457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5777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0"/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16A6623D-0CB8-4FCC-95C4-8AC75876C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838325"/>
            <a:ext cx="5048250" cy="400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1725" b="0">
                <a:solidFill>
                  <a:srgbClr val="17344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449"/>
                </a:solidFill>
                <a:latin typeface="Arial"/>
                <a:ea typeface="Arial"/>
                <a:cs typeface="Arial"/>
              </a:rPr>
              <a:t>Сформували команду з практичним досвідом у ДСНС, медицині, науці, психології, професійній освіті та протимінній діяльності.</a:t>
            </a:r>
          </a:p>
          <a:p xmlns:a="http://schemas.openxmlformats.org/drawingml/2006/main">
            <a:pPr>
              <a:buNone/>
              <a:defRPr sz="1480">
                <a:solidFill>
                  <a:srgbClr val="191B1E"/>
                </a:solidFill>
                <a:latin typeface="Aptos"/>
                <a:ea typeface="Aptos"/>
                <a:cs typeface="Aptos"/>
              </a:defRPr>
            </a:pPr>
            <a:r>
              <a:t/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1725" b="0">
                <a:solidFill>
                  <a:srgbClr val="17344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449"/>
                </a:solidFill>
                <a:latin typeface="Arial"/>
                <a:ea typeface="Arial"/>
                <a:cs typeface="Arial"/>
              </a:rPr>
              <a:t>Створили й розвиваємо Український навчальний центр «Захисник», навчальні програми та методичні матеріали. Проводимо тренінги для організацій і громад.</a:t>
            </a:r>
          </a:p>
          <a:p xmlns:a="http://schemas.openxmlformats.org/drawingml/2006/main">
            <a:pPr>
              <a:buNone/>
              <a:defRPr sz="1480">
                <a:solidFill>
                  <a:srgbClr val="191B1E"/>
                </a:solidFill>
                <a:latin typeface="Aptos"/>
                <a:ea typeface="Aptos"/>
                <a:cs typeface="Aptos"/>
              </a:defRPr>
            </a:pPr>
            <a:r>
              <a:t/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1725" b="0">
                <a:solidFill>
                  <a:srgbClr val="17344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449"/>
                </a:solidFill>
                <a:latin typeface="Arial"/>
                <a:ea typeface="Arial"/>
                <a:cs typeface="Arial"/>
              </a:rPr>
              <a:t>Розвиваємо «ВАРТУ», напрям «Безпечна земля», аудит пожежної та техногенної безпеки, професійну підготовку саперів і соціальні проєкти.</a:t>
            </a: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A6907FC6-4DD0-47E5-A22E-93B32AE28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1838325"/>
            <a:ext cx="5048250" cy="400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1725" b="0">
                <a:solidFill>
                  <a:srgbClr val="17344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449"/>
                </a:solidFill>
                <a:latin typeface="Arial"/>
                <a:ea typeface="Arial"/>
                <a:cs typeface="Arial"/>
              </a:rPr>
              <a:t>We have built a team with practical experience in the State Emergency Service, medicine, research, psychology, vocational education and mine action.</a:t>
            </a:r>
          </a:p>
          <a:p xmlns:a="http://schemas.openxmlformats.org/drawingml/2006/main">
            <a:pPr>
              <a:buNone/>
              <a:defRPr sz="1480">
                <a:solidFill>
                  <a:srgbClr val="191B1E"/>
                </a:solidFill>
                <a:latin typeface="Aptos"/>
                <a:ea typeface="Aptos"/>
                <a:cs typeface="Aptos"/>
              </a:defRPr>
            </a:pPr>
            <a:r>
              <a:t/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1725" b="0">
                <a:solidFill>
                  <a:srgbClr val="17344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449"/>
                </a:solidFill>
                <a:latin typeface="Arial"/>
                <a:ea typeface="Arial"/>
                <a:cs typeface="Arial"/>
              </a:rPr>
              <a:t>We established and continue to develop the Defender Ukrainian Training Centre, its training programs and learning materials. We deliver courses for organizations and communities.</a:t>
            </a:r>
          </a:p>
          <a:p xmlns:a="http://schemas.openxmlformats.org/drawingml/2006/main">
            <a:pPr>
              <a:buNone/>
              <a:defRPr sz="1480">
                <a:solidFill>
                  <a:srgbClr val="191B1E"/>
                </a:solidFill>
                <a:latin typeface="Aptos"/>
                <a:ea typeface="Aptos"/>
                <a:cs typeface="Aptos"/>
              </a:defRPr>
            </a:pPr>
            <a:r>
              <a:t/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1725" b="0">
                <a:solidFill>
                  <a:srgbClr val="17344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449"/>
                </a:solidFill>
                <a:latin typeface="Arial"/>
                <a:ea typeface="Arial"/>
                <a:cs typeface="Arial"/>
              </a:rPr>
              <a:t>We are advancing VARTA, the Safe Land initiative, fire and technological safety audits, professional demining training and community projects.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D0F54FA9-A885-4589-978D-5BE8D24CD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62472" y="1627632"/>
            <a:ext cx="22860" cy="42519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8E1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0"/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8DC81525-211C-4490-953E-C1526A819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6210300"/>
            <a:ext cx="107061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1200" b="1">
                <a:solidFill>
                  <a:srgbClr val="173449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173449"/>
                </a:solidFill>
                <a:latin typeface="Arial"/>
                <a:ea typeface="Arial"/>
                <a:cs typeface="Arial"/>
              </a:rPr>
              <a:t>VFD.ORG.UA     vdf.kyiv@gmail.com</a:t>
            </a: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91F350D4-24DD-4199-8EB7-CDA9BC582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6515100"/>
            <a:ext cx="107061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900" b="0">
                <a:solidFill>
                  <a:srgbClr val="173449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173449"/>
                </a:solidFill>
                <a:latin typeface="Arial"/>
                <a:ea typeface="Arial"/>
                <a:cs typeface="Arial"/>
              </a:rPr>
              <a:t>Kyiv Volunteer Fire Service                                               10 / 12</a:t>
            </a:r>
          </a:p>
        </p:txBody>
      </p:sp>
    </p:spTree>
    <p:extLst>
      <p:ext uri="{BB962C8B-B14F-4D97-AF65-F5344CB8AC3E}">
        <p14:creationId xmlns:p14="http://schemas.microsoft.com/office/powerpoint/2010/main" val="6950984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7344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0A5F74DB-8ADA-4309-86B9-1B7ED3979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3449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0"/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BEAAFE67-DD43-48F7-AB6D-8F25715CD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942975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2400" b="1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F5F8FA"/>
                </a:solidFill>
                <a:latin typeface="Arial"/>
                <a:ea typeface="Arial"/>
                <a:cs typeface="Arial"/>
              </a:rPr>
              <a:t>Пріоритети розвитку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0412FAEB-459E-4A5F-9500-F4D52BFFE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95350"/>
            <a:ext cx="942975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2100" b="1">
                <a:solidFill>
                  <a:srgbClr val="F3C653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3C653"/>
                </a:solidFill>
                <a:latin typeface="Arial"/>
                <a:ea typeface="Arial"/>
                <a:cs typeface="Arial"/>
              </a:rPr>
              <a:t>Development priorities</a:t>
            </a:r>
          </a:p>
        </p:txBody>
      </p:sp>
      <p:pic>
        <p:nvPicPr>
          <p:cNvPr id="16" name="Picture 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eb9daddb3fa466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497312" y="256032"/>
            <a:ext cx="1051560" cy="1051560"/>
          </a:xfrm>
          <a:prstGeom xmlns:a="http://schemas.openxmlformats.org/drawingml/2006/main" prst="rect">
            <a:avLst/>
          </a:prstGeom>
        </p:spPr>
      </p:pic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7681F254-8601-4B88-AC5F-036288516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234440"/>
            <a:ext cx="960120" cy="457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C653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0"/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56668767-7666-4CAB-A543-B91B853A0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838325"/>
            <a:ext cx="5048250" cy="400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1725" b="0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F5F8FA"/>
                </a:solidFill>
                <a:latin typeface="Arial"/>
                <a:ea typeface="Arial"/>
                <a:cs typeface="Arial"/>
              </a:rPr>
              <a:t>Наше завдання: перетворити окремі успішні напрями на сталу систему з більшим охопленням.</a:t>
            </a:r>
          </a:p>
          <a:p xmlns:a="http://schemas.openxmlformats.org/drawingml/2006/main">
            <a:pPr>
              <a:buNone/>
              <a:defRPr sz="148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t/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1725" b="0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F5F8FA"/>
                </a:solidFill>
                <a:latin typeface="Arial"/>
                <a:ea typeface="Arial"/>
                <a:cs typeface="Arial"/>
              </a:rPr>
              <a:t>Для цього потрібні пожежно-рятувальні автомобілі, засоби індивідуального захисту, дихальні апарати, оснащення навчального центру, тренажери для домедичної допомоги, обладнання для гуманітарного та механізованого розмінування.</a:t>
            </a:r>
          </a:p>
          <a:p xmlns:a="http://schemas.openxmlformats.org/drawingml/2006/main">
            <a:pPr>
              <a:buNone/>
              <a:defRPr sz="148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t/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1725" b="0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F5F8FA"/>
                </a:solidFill>
                <a:latin typeface="Arial"/>
                <a:ea typeface="Arial"/>
                <a:cs typeface="Arial"/>
              </a:rPr>
              <a:t>Окремий пріоритет: гранти на навчання ветеранів і розвиток професійних та добровільних команд.</a:t>
            </a: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48D54C81-EA76-40DB-BB02-1B6DB9A5B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1838325"/>
            <a:ext cx="5048250" cy="400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1725" b="0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F5F8FA"/>
                </a:solidFill>
                <a:latin typeface="Arial"/>
                <a:ea typeface="Arial"/>
                <a:cs typeface="Arial"/>
              </a:rPr>
              <a:t>Our next objective is to turn successful individual initiatives into a sustainable system with broader reach.</a:t>
            </a:r>
          </a:p>
          <a:p xmlns:a="http://schemas.openxmlformats.org/drawingml/2006/main">
            <a:pPr>
              <a:buNone/>
              <a:defRPr sz="148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t/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1725" b="0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F5F8FA"/>
                </a:solidFill>
                <a:latin typeface="Arial"/>
                <a:ea typeface="Arial"/>
                <a:cs typeface="Arial"/>
              </a:rPr>
              <a:t>We need fire-rescue vehicles, PPE, breathing apparatus, training-center equipment, first-aid simulators, and equipment for humanitarian and mechanical demining.</a:t>
            </a:r>
          </a:p>
          <a:p xmlns:a="http://schemas.openxmlformats.org/drawingml/2006/main">
            <a:pPr>
              <a:buNone/>
              <a:defRPr sz="148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t/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1725" b="0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F5F8FA"/>
                </a:solidFill>
                <a:latin typeface="Arial"/>
                <a:ea typeface="Arial"/>
                <a:cs typeface="Arial"/>
              </a:rPr>
              <a:t>A dedicated priority is grant support for veteran training and the development of professional and volunteer teams.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289D891D-1E09-45F0-9469-3328F6132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62472" y="1627632"/>
            <a:ext cx="22860" cy="42519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07887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0"/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F4AF6561-8B7F-439B-AF2E-94B18313C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6210300"/>
            <a:ext cx="107061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1200" b="1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5F8FA"/>
                </a:solidFill>
                <a:latin typeface="Arial"/>
                <a:ea typeface="Arial"/>
                <a:cs typeface="Arial"/>
              </a:rPr>
              <a:t>VFD.ORG.UA     vdf.kyiv@gmail.com</a:t>
            </a: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481EE61B-917F-4DD1-BA90-6E5648A92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6515100"/>
            <a:ext cx="107061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900" b="0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F5F8FA"/>
                </a:solidFill>
                <a:latin typeface="Arial"/>
                <a:ea typeface="Arial"/>
                <a:cs typeface="Arial"/>
              </a:rPr>
              <a:t>Kyiv Volunteer Fire Service                                               11 / 12</a:t>
            </a:r>
          </a:p>
        </p:txBody>
      </p:sp>
    </p:spTree>
    <p:extLst>
      <p:ext uri="{BB962C8B-B14F-4D97-AF65-F5344CB8AC3E}">
        <p14:creationId xmlns:p14="http://schemas.microsoft.com/office/powerpoint/2010/main" val="884633870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17344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1E052461-1A5D-4CF0-AEF7-571530217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3449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0"/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15" name="Pictur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07e2ca558a84c7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477500" y="400050"/>
            <a:ext cx="952500" cy="952500"/>
          </a:xfrm>
          <a:prstGeom xmlns:a="http://schemas.openxmlformats.org/drawingml/2006/main" prst="rect">
            <a:avLst/>
          </a:prstGeom>
        </p:spPr>
      </p:pic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8EF676BE-D696-408B-A6C4-40F207EB9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619125"/>
            <a:ext cx="9048750" cy="552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2850" b="1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F5F8FA"/>
                </a:solidFill>
                <a:latin typeface="Arial"/>
                <a:ea typeface="Arial"/>
                <a:cs typeface="Arial"/>
              </a:rPr>
              <a:t>Партнерство заради безпечної України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9A3A34BB-4361-486C-AE6E-3320E3B67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257300"/>
            <a:ext cx="9525000" cy="495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2550" b="1">
                <a:solidFill>
                  <a:srgbClr val="F3C653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F3C653"/>
                </a:solidFill>
                <a:latin typeface="Arial"/>
                <a:ea typeface="Arial"/>
                <a:cs typeface="Arial"/>
              </a:rPr>
              <a:t>Partnership for a safer Ukraine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47C7CEBF-D7C0-4D8E-AABF-4C62F65AC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324100"/>
            <a:ext cx="5048250" cy="25717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1725" b="0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F5F8FA"/>
                </a:solidFill>
                <a:latin typeface="Arial"/>
                <a:ea typeface="Arial"/>
                <a:cs typeface="Arial"/>
              </a:rPr>
              <a:t>Навчаємо. Рятуємо. Допомагаємо. Розвиваємо професійні та добровільні спроможності, які підвищують безпеку людей і стійкість громад.</a:t>
            </a:r>
          </a:p>
          <a:p xmlns:a="http://schemas.openxmlformats.org/drawingml/2006/main">
            <a:pPr>
              <a:buNone/>
              <a:defRPr sz="155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t/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1725" b="0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F5F8FA"/>
                </a:solidFill>
                <a:latin typeface="Arial"/>
                <a:ea typeface="Arial"/>
                <a:cs typeface="Arial"/>
              </a:rPr>
              <a:t>Відкриті до партнерства з фондами, громадами, пожежно-рятувальними службами, бізнесом та міжнародними організаціями.</a:t>
            </a:r>
          </a:p>
        </p:txBody>
      </p:sp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E8C69FD6-7E46-447F-B3CD-431BED815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324100"/>
            <a:ext cx="5048250" cy="25717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1725" b="0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F5F8FA"/>
                </a:solidFill>
                <a:latin typeface="Arial"/>
                <a:ea typeface="Arial"/>
                <a:cs typeface="Arial"/>
              </a:rPr>
              <a:t>We train. We rescue. We support. We build professional and volunteer capabilities that improve public safety and strengthen community resilience.</a:t>
            </a:r>
          </a:p>
          <a:p xmlns:a="http://schemas.openxmlformats.org/drawingml/2006/main">
            <a:pPr>
              <a:buNone/>
              <a:defRPr sz="155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t/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1725" b="0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F5F8FA"/>
                </a:solidFill>
                <a:latin typeface="Arial"/>
                <a:ea typeface="Arial"/>
                <a:cs typeface="Arial"/>
              </a:rPr>
              <a:t>We welcome partnerships with foundations, communities, fire and rescue services, businesses and international organizations.</a:t>
            </a:r>
          </a:p>
        </p:txBody>
      </p:sp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9E9162C6-AEB0-41DA-BBFE-2D57EE1E7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62472" y="2907792"/>
            <a:ext cx="22860" cy="19659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07887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0"/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E864D1F2-38D9-4F76-A545-20B7D0690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105400"/>
            <a:ext cx="6667500" cy="685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2025" b="1">
                <a:solidFill>
                  <a:srgbClr val="F3C653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F3C653"/>
                </a:solidFill>
                <a:latin typeface="Arial"/>
                <a:ea typeface="Arial"/>
                <a:cs typeface="Arial"/>
              </a:rPr>
              <a:t>VFD.ORG.UA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025" b="1">
                <a:solidFill>
                  <a:srgbClr val="F3C653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F3C653"/>
                </a:solidFill>
                <a:latin typeface="Arial"/>
                <a:ea typeface="Arial"/>
                <a:cs typeface="Arial"/>
              </a:rPr>
              <a:t>vdf.kyiv@gmail.com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B8182686-F66F-44F5-BBF7-0966AEF5F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953125"/>
            <a:ext cx="7048500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1275" b="0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F5F8FA"/>
                </a:solidFill>
                <a:latin typeface="Arial"/>
                <a:ea typeface="Arial"/>
                <a:cs typeface="Arial"/>
              </a:rPr>
              <a:t>ГО «Добровільна пожежна охорона міста Києва»</a:t>
            </a: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B184B918-FC7E-4DA0-8A4F-9DA98B4A5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6296025"/>
            <a:ext cx="666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1275" b="0">
                <a:solidFill>
                  <a:srgbClr val="F5F8FA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F5F8FA"/>
                </a:solidFill>
                <a:latin typeface="Arial"/>
                <a:ea typeface="Arial"/>
                <a:cs typeface="Arial"/>
              </a:rPr>
              <a:t>Kyiv Volunteer Fire Service</a:t>
            </a:r>
          </a:p>
        </p:txBody>
      </p:sp>
      <p:pic>
        <p:nvPicPr>
          <p:cNvPr id="24" name="Picture 8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6544cdd24cd4d1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525000" y="5010150"/>
            <a:ext cx="1409700" cy="14097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538443"/>
      </p:ext>
    </p:extLst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2026-10-05T05:35:07.1730000Z</dcterms:created>
  <dcterms:modified xsi:type="dcterms:W3CDTF">2026-10-05T05:35:07.1730000Z</dcterms:modified>
</coreProperties>
</file>